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84" r:id="rId2"/>
  </p:sldMasterIdLst>
  <p:notesMasterIdLst>
    <p:notesMasterId r:id="rId10"/>
  </p:notesMasterIdLst>
  <p:sldIdLst>
    <p:sldId id="263" r:id="rId3"/>
    <p:sldId id="265" r:id="rId4"/>
    <p:sldId id="272" r:id="rId5"/>
    <p:sldId id="276" r:id="rId6"/>
    <p:sldId id="277" r:id="rId7"/>
    <p:sldId id="273" r:id="rId8"/>
    <p:sldId id="278" r:id="rId9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960B"/>
    <a:srgbClr val="0B3404"/>
    <a:srgbClr val="3AFF14"/>
    <a:srgbClr val="482D13"/>
    <a:srgbClr val="996633"/>
    <a:srgbClr val="1E5315"/>
    <a:srgbClr val="472B05"/>
    <a:srgbClr val="311F07"/>
    <a:srgbClr val="7892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Stijl, gemiddeld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728" autoAdjust="0"/>
  </p:normalViewPr>
  <p:slideViewPr>
    <p:cSldViewPr snapToGrid="0" snapToObjects="1">
      <p:cViewPr>
        <p:scale>
          <a:sx n="75" d="100"/>
          <a:sy n="75" d="100"/>
        </p:scale>
        <p:origin x="-2064" y="-5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A5337E-F395-3B4A-9A6D-C7324E7A157F}" type="datetimeFigureOut">
              <a:rPr lang="nl-NL" smtClean="0"/>
              <a:t>01-02-18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8743FA-A9E7-2E4F-9442-794CBC7856E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50403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04261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83905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7861369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837260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147067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683255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1513453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36505256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278423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7103852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677131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3593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9441119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8559192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22710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34520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0259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572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019554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44553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5778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27825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53268B-2E44-CA40-BE3D-881D505EB6D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4C824-389F-B546-B9DE-483CEFACB339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5889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tekststijl van het model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4C569-86ED-9645-887A-7513BBA9F983}" type="datetimeFigureOut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01-02-18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E08892-D120-5845-826C-9D7326CF7020}" type="slidenum">
              <a:rPr lang="nl-NL">
                <a:solidFill>
                  <a:prstClr val="black">
                    <a:tint val="75000"/>
                  </a:prstClr>
                </a:solidFill>
                <a:latin typeface="Calibri"/>
              </a:rPr>
              <a:pPr/>
              <a:t>‹nr.›</a:t>
            </a:fld>
            <a:endParaRPr lang="nl-NL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87711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82D1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Tijdelijke aanduiding voor inhoud 3" descr="22046601_703852299805139_4910940739195953207_n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75" r="-424"/>
          <a:stretch/>
        </p:blipFill>
        <p:spPr>
          <a:xfrm>
            <a:off x="-108520" y="1196752"/>
            <a:ext cx="9318217" cy="4619006"/>
          </a:xfrm>
        </p:spPr>
      </p:pic>
      <p:sp>
        <p:nvSpPr>
          <p:cNvPr id="3" name="Rechthoek 2"/>
          <p:cNvSpPr/>
          <p:nvPr/>
        </p:nvSpPr>
        <p:spPr>
          <a:xfrm>
            <a:off x="2286000" y="5940423"/>
            <a:ext cx="4572000" cy="7478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nl-NL" dirty="0">
                <a:solidFill>
                  <a:schemeClr val="bg2">
                    <a:lumMod val="75000"/>
                  </a:schemeClr>
                </a:solidFill>
                <a:latin typeface="Roboto Regular"/>
                <a:cs typeface="Roboto Regular"/>
              </a:rPr>
              <a:t>Geestelijke Groei-</a:t>
            </a:r>
            <a:r>
              <a:rPr lang="nl-NL" dirty="0" smtClean="0">
                <a:solidFill>
                  <a:schemeClr val="bg2">
                    <a:lumMod val="75000"/>
                  </a:schemeClr>
                </a:solidFill>
                <a:latin typeface="Roboto Regular"/>
                <a:cs typeface="Roboto Regular"/>
              </a:rPr>
              <a:t>avond </a:t>
            </a:r>
            <a:r>
              <a:rPr lang="nl-NL" dirty="0" err="1" smtClean="0">
                <a:solidFill>
                  <a:schemeClr val="bg2">
                    <a:lumMod val="75000"/>
                  </a:schemeClr>
                </a:solidFill>
                <a:latin typeface="Roboto Regular"/>
                <a:cs typeface="Roboto Regular"/>
              </a:rPr>
              <a:t>Bommelerwaard</a:t>
            </a:r>
            <a:endParaRPr lang="nl-NL" dirty="0">
              <a:solidFill>
                <a:schemeClr val="bg2">
                  <a:lumMod val="75000"/>
                </a:schemeClr>
              </a:solidFill>
              <a:latin typeface="Roboto Regular"/>
              <a:cs typeface="Roboto Regular"/>
            </a:endParaRPr>
          </a:p>
          <a:p>
            <a:pPr algn="ctr">
              <a:lnSpc>
                <a:spcPct val="120000"/>
              </a:lnSpc>
            </a:pPr>
            <a:r>
              <a:rPr lang="nl-NL" dirty="0" smtClean="0">
                <a:solidFill>
                  <a:schemeClr val="bg2">
                    <a:lumMod val="75000"/>
                  </a:schemeClr>
                </a:solidFill>
                <a:latin typeface="Roboto Regular"/>
                <a:cs typeface="Roboto Regular"/>
              </a:rPr>
              <a:t>1 februari 2018</a:t>
            </a:r>
            <a:endParaRPr lang="nl-NL" dirty="0">
              <a:solidFill>
                <a:schemeClr val="bg2">
                  <a:lumMod val="75000"/>
                </a:schemeClr>
              </a:solidFill>
              <a:latin typeface="Roboto Regular"/>
              <a:cs typeface="Roboto Regular"/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351325" y="1401650"/>
            <a:ext cx="4642035" cy="300133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nl-NL" sz="5300" b="1" dirty="0" smtClean="0">
                <a:ln w="1905">
                  <a:solidFill>
                    <a:srgbClr val="472B05"/>
                  </a:solidFill>
                </a:ln>
                <a:solidFill>
                  <a:srgbClr val="1F960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oboto Regular"/>
                <a:cs typeface="Roboto Regular"/>
              </a:rPr>
              <a:t>Het Evangelie</a:t>
            </a:r>
          </a:p>
          <a:p>
            <a:pPr>
              <a:lnSpc>
                <a:spcPct val="120000"/>
              </a:lnSpc>
            </a:pPr>
            <a:r>
              <a:rPr lang="nl-NL" sz="5300" b="1" dirty="0">
                <a:ln w="1905">
                  <a:solidFill>
                    <a:srgbClr val="472B05"/>
                  </a:solidFill>
                </a:ln>
                <a:solidFill>
                  <a:srgbClr val="1F960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oboto Regular"/>
                <a:cs typeface="Roboto Regular"/>
              </a:rPr>
              <a:t>g</a:t>
            </a:r>
            <a:r>
              <a:rPr lang="nl-NL" sz="5300" b="1" dirty="0" smtClean="0">
                <a:ln w="1905">
                  <a:solidFill>
                    <a:srgbClr val="472B05"/>
                  </a:solidFill>
                </a:ln>
                <a:solidFill>
                  <a:srgbClr val="1F960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oboto Regular"/>
                <a:cs typeface="Roboto Regular"/>
              </a:rPr>
              <a:t>aat grenzen</a:t>
            </a:r>
          </a:p>
          <a:p>
            <a:pPr>
              <a:lnSpc>
                <a:spcPct val="120000"/>
              </a:lnSpc>
            </a:pPr>
            <a:r>
              <a:rPr lang="nl-NL" sz="5300" b="1" dirty="0">
                <a:ln w="1905">
                  <a:solidFill>
                    <a:srgbClr val="472B05"/>
                  </a:solidFill>
                </a:ln>
                <a:solidFill>
                  <a:srgbClr val="1F960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oboto Regular"/>
                <a:cs typeface="Roboto Regular"/>
              </a:rPr>
              <a:t>o</a:t>
            </a:r>
            <a:r>
              <a:rPr lang="nl-NL" sz="5300" b="1" dirty="0" smtClean="0">
                <a:ln w="1905">
                  <a:solidFill>
                    <a:srgbClr val="472B05"/>
                  </a:solidFill>
                </a:ln>
                <a:solidFill>
                  <a:srgbClr val="1F960B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Roboto Regular"/>
                <a:cs typeface="Roboto Regular"/>
              </a:rPr>
              <a:t>ver (deel 1)</a:t>
            </a:r>
            <a:endParaRPr lang="nl-NL" sz="5300" b="1" dirty="0">
              <a:ln w="1905">
                <a:solidFill>
                  <a:srgbClr val="472B05"/>
                </a:solidFill>
              </a:ln>
              <a:solidFill>
                <a:srgbClr val="1F960B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Roboto Regular"/>
              <a:cs typeface="Roboto Regular"/>
            </a:endParaRPr>
          </a:p>
        </p:txBody>
      </p:sp>
      <p:sp>
        <p:nvSpPr>
          <p:cNvPr id="6" name="Afgeronde rechthoek 5"/>
          <p:cNvSpPr/>
          <p:nvPr/>
        </p:nvSpPr>
        <p:spPr>
          <a:xfrm>
            <a:off x="5207000" y="3197401"/>
            <a:ext cx="2965400" cy="1560866"/>
          </a:xfrm>
          <a:prstGeom prst="roundRect">
            <a:avLst/>
          </a:prstGeom>
          <a:ln w="3175" cmpd="sng"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nl-NL" sz="3200" dirty="0" smtClean="0"/>
              <a:t>Hoofdstuk 8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14371133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dirty="0" smtClean="0">
                <a:solidFill>
                  <a:srgbClr val="472B05"/>
                </a:solidFill>
                <a:latin typeface="Roboto Regular"/>
                <a:cs typeface="Roboto Regular"/>
              </a:rPr>
              <a:t>Programma</a:t>
            </a:r>
            <a:endParaRPr lang="nl-NL" b="1" dirty="0">
              <a:latin typeface="Roboto Regular"/>
              <a:cs typeface="Roboto Regular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799" y="1591733"/>
            <a:ext cx="8636001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nl-NL" sz="3500" dirty="0" smtClean="0">
                <a:solidFill>
                  <a:srgbClr val="472B05"/>
                </a:solidFill>
                <a:latin typeface="Roboto Regular"/>
                <a:cs typeface="Roboto Regular"/>
              </a:rPr>
              <a:t>1) Deel 1: In </a:t>
            </a:r>
            <a:r>
              <a:rPr lang="nl-NL" sz="3500" dirty="0" err="1" smtClean="0">
                <a:solidFill>
                  <a:srgbClr val="472B05"/>
                </a:solidFill>
                <a:latin typeface="Roboto Regular"/>
                <a:cs typeface="Roboto Regular"/>
              </a:rPr>
              <a:t>Samaria</a:t>
            </a:r>
            <a:r>
              <a:rPr lang="nl-NL" sz="3500" dirty="0" smtClean="0">
                <a:solidFill>
                  <a:srgbClr val="472B05"/>
                </a:solidFill>
                <a:latin typeface="Roboto Regular"/>
                <a:cs typeface="Roboto Regular"/>
              </a:rPr>
              <a:t>	</a:t>
            </a:r>
            <a:r>
              <a:rPr lang="nl-NL" sz="3500" i="1" dirty="0" smtClean="0">
                <a:solidFill>
                  <a:srgbClr val="472B05"/>
                </a:solidFill>
                <a:latin typeface="Roboto Regular"/>
                <a:cs typeface="Roboto Regular"/>
              </a:rPr>
              <a:t>(Hand. 8:4-25)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3500" dirty="0" smtClean="0">
                <a:solidFill>
                  <a:srgbClr val="472B05"/>
                </a:solidFill>
                <a:latin typeface="Roboto Regular"/>
                <a:cs typeface="Roboto Regular"/>
              </a:rPr>
              <a:t>2) Deel 2: Naar Afrika   </a:t>
            </a:r>
            <a:r>
              <a:rPr lang="nl-NL" sz="3500" i="1" dirty="0" smtClean="0">
                <a:solidFill>
                  <a:srgbClr val="472B05"/>
                </a:solidFill>
                <a:latin typeface="Roboto Regular"/>
                <a:cs typeface="Roboto Regular"/>
              </a:rPr>
              <a:t>(Hand. 8:26-40)</a:t>
            </a:r>
            <a:endParaRPr lang="nl-NL" sz="3500" i="1" dirty="0">
              <a:solidFill>
                <a:srgbClr val="472B05"/>
              </a:solidFill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12537453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>
                <a:solidFill>
                  <a:srgbClr val="472B05"/>
                </a:solidFill>
                <a:latin typeface="Roboto Regular"/>
                <a:cs typeface="Roboto Regular"/>
              </a:rPr>
              <a:t>1. Met het Evangelie grenzen over … in </a:t>
            </a:r>
            <a:r>
              <a:rPr lang="nl-NL" dirty="0" err="1" smtClean="0">
                <a:solidFill>
                  <a:srgbClr val="472B05"/>
                </a:solidFill>
                <a:latin typeface="Roboto Regular"/>
                <a:cs typeface="Roboto Regular"/>
              </a:rPr>
              <a:t>Samaria</a:t>
            </a:r>
            <a:r>
              <a:rPr lang="nl-NL" dirty="0" smtClean="0">
                <a:solidFill>
                  <a:srgbClr val="472B05"/>
                </a:solidFill>
                <a:latin typeface="Roboto Regular"/>
                <a:cs typeface="Roboto Regular"/>
              </a:rPr>
              <a:t> (</a:t>
            </a:r>
            <a:r>
              <a:rPr lang="nl-NL" dirty="0" err="1" smtClean="0">
                <a:solidFill>
                  <a:srgbClr val="472B05"/>
                </a:solidFill>
                <a:latin typeface="Roboto Regular"/>
                <a:cs typeface="Roboto Regular"/>
              </a:rPr>
              <a:t>vs</a:t>
            </a:r>
            <a:r>
              <a:rPr lang="nl-NL" dirty="0" smtClean="0">
                <a:solidFill>
                  <a:srgbClr val="472B05"/>
                </a:solidFill>
                <a:latin typeface="Roboto Regular"/>
                <a:cs typeface="Roboto Regular"/>
              </a:rPr>
              <a:t> 4-25)</a:t>
            </a:r>
            <a:endParaRPr lang="nl-NL" dirty="0">
              <a:latin typeface="Roboto Regular"/>
              <a:cs typeface="Roboto Regular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9986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nl-NL" sz="2700" dirty="0">
                <a:solidFill>
                  <a:srgbClr val="472B05"/>
                </a:solidFill>
                <a:latin typeface="Roboto Regular"/>
                <a:cs typeface="Roboto Regular"/>
              </a:rPr>
              <a:t>(1) Situatie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2700" dirty="0">
                <a:solidFill>
                  <a:srgbClr val="472B05"/>
                </a:solidFill>
                <a:latin typeface="Roboto Regular"/>
                <a:cs typeface="Roboto Regular"/>
              </a:rPr>
              <a:t>(2) Welke grenzen </a:t>
            </a:r>
            <a:r>
              <a:rPr lang="nl-NL" sz="2700" dirty="0" err="1">
                <a:solidFill>
                  <a:srgbClr val="472B05"/>
                </a:solidFill>
                <a:latin typeface="Roboto Regular"/>
                <a:cs typeface="Roboto Regular"/>
              </a:rPr>
              <a:t>Filippus</a:t>
            </a:r>
            <a:r>
              <a:rPr lang="nl-NL" sz="2700" dirty="0">
                <a:solidFill>
                  <a:srgbClr val="472B05"/>
                </a:solidFill>
                <a:latin typeface="Roboto Regular"/>
                <a:cs typeface="Roboto Regular"/>
              </a:rPr>
              <a:t> over </a:t>
            </a:r>
            <a:r>
              <a:rPr lang="nl-NL" sz="2700" dirty="0" smtClean="0">
                <a:solidFill>
                  <a:srgbClr val="472B05"/>
                </a:solidFill>
                <a:latin typeface="Roboto Regular"/>
                <a:cs typeface="Roboto Regular"/>
              </a:rPr>
              <a:t>gaat</a:t>
            </a:r>
            <a:endParaRPr lang="nl-NL" sz="2700" dirty="0">
              <a:solidFill>
                <a:srgbClr val="472B05"/>
              </a:solidFill>
              <a:latin typeface="Roboto Regular"/>
              <a:cs typeface="Roboto Regular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nl-NL" sz="2700" dirty="0">
                <a:solidFill>
                  <a:srgbClr val="472B05"/>
                </a:solidFill>
                <a:latin typeface="Roboto Regular"/>
                <a:cs typeface="Roboto Regular"/>
              </a:rPr>
              <a:t>(3) Wat hij in </a:t>
            </a:r>
            <a:r>
              <a:rPr lang="nl-NL" sz="2700" dirty="0" err="1">
                <a:solidFill>
                  <a:srgbClr val="472B05"/>
                </a:solidFill>
                <a:latin typeface="Roboto Regular"/>
                <a:cs typeface="Roboto Regular"/>
              </a:rPr>
              <a:t>Samaria</a:t>
            </a:r>
            <a:r>
              <a:rPr lang="nl-NL" sz="2700" dirty="0">
                <a:solidFill>
                  <a:srgbClr val="472B05"/>
                </a:solidFill>
                <a:latin typeface="Roboto Regular"/>
                <a:cs typeface="Roboto Regular"/>
              </a:rPr>
              <a:t> doet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2700" dirty="0">
                <a:solidFill>
                  <a:srgbClr val="472B05"/>
                </a:solidFill>
                <a:latin typeface="Roboto Regular"/>
                <a:cs typeface="Roboto Regular"/>
              </a:rPr>
              <a:t>(4) Welke vrucht het draagt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2700" dirty="0">
                <a:solidFill>
                  <a:srgbClr val="472B05"/>
                </a:solidFill>
                <a:latin typeface="Roboto Regular"/>
                <a:cs typeface="Roboto Regular"/>
              </a:rPr>
              <a:t>(5) Dan nog dit…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nl-NL" sz="2700" dirty="0">
                <a:solidFill>
                  <a:srgbClr val="472B05"/>
                </a:solidFill>
                <a:latin typeface="Roboto Regular"/>
                <a:cs typeface="Roboto Regular"/>
              </a:rPr>
              <a:t>a) Het contrast tussen </a:t>
            </a:r>
            <a:r>
              <a:rPr lang="nl-NL" sz="2700" dirty="0" err="1">
                <a:solidFill>
                  <a:srgbClr val="472B05"/>
                </a:solidFill>
                <a:latin typeface="Roboto Regular"/>
                <a:cs typeface="Roboto Regular"/>
              </a:rPr>
              <a:t>Filippus</a:t>
            </a:r>
            <a:r>
              <a:rPr lang="nl-NL" sz="2700" dirty="0">
                <a:solidFill>
                  <a:srgbClr val="472B05"/>
                </a:solidFill>
                <a:latin typeface="Roboto Regular"/>
                <a:cs typeface="Roboto Regular"/>
              </a:rPr>
              <a:t> en Simon</a:t>
            </a:r>
          </a:p>
          <a:p>
            <a:pPr marL="400050" lvl="1" indent="0">
              <a:lnSpc>
                <a:spcPct val="120000"/>
              </a:lnSpc>
              <a:buNone/>
            </a:pPr>
            <a:r>
              <a:rPr lang="nl-NL" sz="2700" dirty="0">
                <a:solidFill>
                  <a:srgbClr val="472B05"/>
                </a:solidFill>
                <a:latin typeface="Roboto Regular"/>
                <a:cs typeface="Roboto Regular"/>
              </a:rPr>
              <a:t>b) God beschikt over Zijn Geest</a:t>
            </a:r>
          </a:p>
          <a:p>
            <a:pPr marL="0" indent="0">
              <a:lnSpc>
                <a:spcPct val="120000"/>
              </a:lnSpc>
              <a:buNone/>
            </a:pPr>
            <a:endParaRPr lang="nl-NL" sz="2800" dirty="0"/>
          </a:p>
          <a:p>
            <a:pPr marL="0" indent="0">
              <a:lnSpc>
                <a:spcPct val="120000"/>
              </a:lnSpc>
              <a:buNone/>
            </a:pPr>
            <a:endParaRPr lang="nl-NL" sz="2800" dirty="0"/>
          </a:p>
          <a:p>
            <a:pPr>
              <a:lnSpc>
                <a:spcPct val="120000"/>
              </a:lnSpc>
            </a:pPr>
            <a:endParaRPr lang="nl-NL" sz="2800" dirty="0">
              <a:solidFill>
                <a:srgbClr val="472B05"/>
              </a:solidFill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32283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>
                <a:solidFill>
                  <a:srgbClr val="472B05"/>
                </a:solidFill>
                <a:latin typeface="Roboto Regular"/>
                <a:cs typeface="Roboto Regular"/>
              </a:rPr>
              <a:t>2</a:t>
            </a:r>
            <a:r>
              <a:rPr lang="nl-NL" dirty="0" smtClean="0">
                <a:solidFill>
                  <a:srgbClr val="472B05"/>
                </a:solidFill>
                <a:latin typeface="Roboto Regular"/>
                <a:cs typeface="Roboto Regular"/>
              </a:rPr>
              <a:t>. Met het Evangelie grenzen over … naar Afrika (</a:t>
            </a:r>
            <a:r>
              <a:rPr lang="nl-NL" dirty="0" err="1" smtClean="0">
                <a:solidFill>
                  <a:srgbClr val="472B05"/>
                </a:solidFill>
                <a:latin typeface="Roboto Regular"/>
                <a:cs typeface="Roboto Regular"/>
              </a:rPr>
              <a:t>vs</a:t>
            </a:r>
            <a:r>
              <a:rPr lang="nl-NL" dirty="0" smtClean="0">
                <a:solidFill>
                  <a:srgbClr val="472B05"/>
                </a:solidFill>
                <a:latin typeface="Roboto Regular"/>
                <a:cs typeface="Roboto Regular"/>
              </a:rPr>
              <a:t> 26-40)</a:t>
            </a:r>
            <a:endParaRPr lang="nl-NL" dirty="0">
              <a:latin typeface="Roboto Regular"/>
              <a:cs typeface="Roboto Regular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99860"/>
            <a:ext cx="82296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nl-NL" sz="2700" dirty="0">
                <a:solidFill>
                  <a:srgbClr val="472B05"/>
                </a:solidFill>
                <a:latin typeface="Roboto Regular"/>
                <a:cs typeface="Roboto Regular"/>
              </a:rPr>
              <a:t>(1) Situatie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2700" dirty="0">
                <a:solidFill>
                  <a:srgbClr val="472B05"/>
                </a:solidFill>
                <a:latin typeface="Roboto Regular"/>
                <a:cs typeface="Roboto Regular"/>
              </a:rPr>
              <a:t>(2) </a:t>
            </a:r>
            <a:r>
              <a:rPr lang="nl-NL" sz="2700" dirty="0" err="1" smtClean="0">
                <a:solidFill>
                  <a:srgbClr val="472B05"/>
                </a:solidFill>
                <a:latin typeface="Roboto Regular"/>
                <a:cs typeface="Roboto Regular"/>
              </a:rPr>
              <a:t>Filippus</a:t>
            </a:r>
            <a:r>
              <a:rPr lang="nl-NL" sz="2700" dirty="0" smtClean="0">
                <a:solidFill>
                  <a:srgbClr val="472B05"/>
                </a:solidFill>
                <a:latin typeface="Roboto Regular"/>
                <a:cs typeface="Roboto Regular"/>
              </a:rPr>
              <a:t> </a:t>
            </a:r>
            <a:r>
              <a:rPr lang="nl-NL" sz="2700" dirty="0">
                <a:solidFill>
                  <a:srgbClr val="472B05"/>
                </a:solidFill>
                <a:latin typeface="Roboto Regular"/>
                <a:cs typeface="Roboto Regular"/>
              </a:rPr>
              <a:t>laat zich sturen en leiden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2700" dirty="0">
                <a:solidFill>
                  <a:srgbClr val="472B05"/>
                </a:solidFill>
                <a:latin typeface="Roboto Regular"/>
                <a:cs typeface="Roboto Regular"/>
              </a:rPr>
              <a:t>(3) </a:t>
            </a:r>
            <a:r>
              <a:rPr lang="nl-NL" sz="2700" dirty="0" err="1">
                <a:solidFill>
                  <a:srgbClr val="472B05"/>
                </a:solidFill>
                <a:latin typeface="Roboto Regular"/>
                <a:cs typeface="Roboto Regular"/>
              </a:rPr>
              <a:t>Filippus</a:t>
            </a:r>
            <a:r>
              <a:rPr lang="nl-NL" sz="2700" dirty="0">
                <a:solidFill>
                  <a:srgbClr val="472B05"/>
                </a:solidFill>
                <a:latin typeface="Roboto Regular"/>
                <a:cs typeface="Roboto Regular"/>
              </a:rPr>
              <a:t> ontmoet een totaal ander iemand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2700" dirty="0">
                <a:solidFill>
                  <a:srgbClr val="472B05"/>
                </a:solidFill>
                <a:latin typeface="Roboto Regular"/>
                <a:cs typeface="Roboto Regular"/>
              </a:rPr>
              <a:t>(4) </a:t>
            </a:r>
            <a:r>
              <a:rPr lang="nl-NL" sz="2700" dirty="0" err="1">
                <a:solidFill>
                  <a:srgbClr val="472B05"/>
                </a:solidFill>
                <a:latin typeface="Roboto Regular"/>
                <a:cs typeface="Roboto Regular"/>
              </a:rPr>
              <a:t>Filippus</a:t>
            </a:r>
            <a:r>
              <a:rPr lang="nl-NL" sz="2700" dirty="0">
                <a:solidFill>
                  <a:srgbClr val="472B05"/>
                </a:solidFill>
                <a:latin typeface="Roboto Regular"/>
                <a:cs typeface="Roboto Regular"/>
              </a:rPr>
              <a:t> verkondigt Jezus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nl-NL" sz="2700" dirty="0">
                <a:solidFill>
                  <a:srgbClr val="472B05"/>
                </a:solidFill>
                <a:latin typeface="Roboto Regular"/>
                <a:cs typeface="Roboto Regular"/>
              </a:rPr>
              <a:t>(5) </a:t>
            </a:r>
            <a:r>
              <a:rPr lang="nl-NL" sz="2700" dirty="0" err="1">
                <a:solidFill>
                  <a:srgbClr val="472B05"/>
                </a:solidFill>
                <a:latin typeface="Roboto Regular"/>
                <a:cs typeface="Roboto Regular"/>
              </a:rPr>
              <a:t>Filippus</a:t>
            </a:r>
            <a:r>
              <a:rPr lang="nl-NL" sz="2700" dirty="0">
                <a:solidFill>
                  <a:srgbClr val="472B05"/>
                </a:solidFill>
                <a:latin typeface="Roboto Regular"/>
                <a:cs typeface="Roboto Regular"/>
              </a:rPr>
              <a:t> is getuige van nieuw leven</a:t>
            </a:r>
          </a:p>
          <a:p>
            <a:pPr marL="0" indent="0">
              <a:lnSpc>
                <a:spcPct val="120000"/>
              </a:lnSpc>
              <a:buNone/>
            </a:pPr>
            <a:endParaRPr lang="nl-NL" sz="2800" dirty="0"/>
          </a:p>
          <a:p>
            <a:pPr>
              <a:lnSpc>
                <a:spcPct val="120000"/>
              </a:lnSpc>
            </a:pPr>
            <a:endParaRPr lang="nl-NL" sz="2800" dirty="0">
              <a:solidFill>
                <a:srgbClr val="472B05"/>
              </a:solidFill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4475122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3600" dirty="0" smtClean="0">
                <a:solidFill>
                  <a:srgbClr val="472B05"/>
                </a:solidFill>
                <a:latin typeface="Roboto Regular"/>
                <a:cs typeface="Roboto Regular"/>
              </a:rPr>
              <a:t>Lessen voor getuigende gesprekken</a:t>
            </a:r>
            <a:endParaRPr lang="nl-NL" sz="3600" dirty="0">
              <a:latin typeface="Roboto Regular"/>
              <a:cs typeface="Roboto Regular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04801" y="1455033"/>
            <a:ext cx="8602132" cy="4525963"/>
          </a:xfrm>
        </p:spPr>
        <p:txBody>
          <a:bodyPr>
            <a:noAutofit/>
          </a:bodyPr>
          <a:lstStyle/>
          <a:p>
            <a:r>
              <a:rPr lang="nl-NL" sz="2400" dirty="0">
                <a:solidFill>
                  <a:srgbClr val="472B05"/>
                </a:solidFill>
                <a:latin typeface="Roboto Regular"/>
                <a:cs typeface="Roboto Regular"/>
              </a:rPr>
              <a:t>1. Wees bereid om te getuigen, als geloofsgehoorzaamheid</a:t>
            </a:r>
          </a:p>
          <a:p>
            <a:r>
              <a:rPr lang="nl-NL" sz="2400" dirty="0">
                <a:solidFill>
                  <a:srgbClr val="472B05"/>
                </a:solidFill>
                <a:latin typeface="Roboto Regular"/>
                <a:cs typeface="Roboto Regular"/>
              </a:rPr>
              <a:t>2. Getuig over de grenzen van culturen heen.</a:t>
            </a:r>
          </a:p>
          <a:p>
            <a:r>
              <a:rPr lang="nl-NL" sz="2400" dirty="0">
                <a:solidFill>
                  <a:srgbClr val="472B05"/>
                </a:solidFill>
                <a:latin typeface="Roboto Regular"/>
                <a:cs typeface="Roboto Regular"/>
              </a:rPr>
              <a:t>3. Wees erdoor bemoedigd dat God harten voorbereidt</a:t>
            </a:r>
          </a:p>
          <a:p>
            <a:r>
              <a:rPr lang="nl-NL" sz="2400" dirty="0">
                <a:solidFill>
                  <a:srgbClr val="472B05"/>
                </a:solidFill>
                <a:latin typeface="Roboto Regular"/>
                <a:cs typeface="Roboto Regular"/>
              </a:rPr>
              <a:t>4. Begin gesprekken vaak met vragen.</a:t>
            </a:r>
          </a:p>
          <a:p>
            <a:r>
              <a:rPr lang="nl-NL" sz="2400" dirty="0">
                <a:solidFill>
                  <a:srgbClr val="472B05"/>
                </a:solidFill>
                <a:latin typeface="Roboto Regular"/>
                <a:cs typeface="Roboto Regular"/>
              </a:rPr>
              <a:t>5. Baseer je getuigen zoveel mogelijk op de Schrift &gt; Wees een mens van de Schrift en een mens van de Geest!</a:t>
            </a:r>
          </a:p>
          <a:p>
            <a:r>
              <a:rPr lang="nl-NL" sz="2400" dirty="0">
                <a:solidFill>
                  <a:srgbClr val="472B05"/>
                </a:solidFill>
                <a:latin typeface="Roboto Regular"/>
                <a:cs typeface="Roboto Regular"/>
              </a:rPr>
              <a:t>6. Laat Jezus het hoofdthema zijn. Laat het gesprek op Hem uitkomen</a:t>
            </a:r>
            <a:r>
              <a:rPr lang="nl-NL" sz="2400" dirty="0" smtClean="0">
                <a:solidFill>
                  <a:srgbClr val="472B05"/>
                </a:solidFill>
                <a:latin typeface="Roboto Regular"/>
                <a:cs typeface="Roboto Regular"/>
              </a:rPr>
              <a:t>.</a:t>
            </a:r>
            <a:endParaRPr lang="nl-NL" sz="2400" dirty="0">
              <a:solidFill>
                <a:srgbClr val="472B05"/>
              </a:solidFill>
              <a:latin typeface="Roboto Regular"/>
              <a:cs typeface="Roboto Regular"/>
            </a:endParaRPr>
          </a:p>
          <a:p>
            <a:r>
              <a:rPr lang="nl-NL" sz="2400" dirty="0">
                <a:solidFill>
                  <a:srgbClr val="472B05"/>
                </a:solidFill>
                <a:latin typeface="Roboto Regular"/>
                <a:cs typeface="Roboto Regular"/>
              </a:rPr>
              <a:t>7. Stuur af op een respons.</a:t>
            </a:r>
          </a:p>
          <a:p>
            <a:pPr>
              <a:lnSpc>
                <a:spcPct val="120000"/>
              </a:lnSpc>
            </a:pPr>
            <a:endParaRPr lang="nl-NL" sz="2400" dirty="0">
              <a:solidFill>
                <a:srgbClr val="472B05"/>
              </a:solidFill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26918422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472B05"/>
                </a:solidFill>
                <a:latin typeface="Roboto Regular"/>
                <a:cs typeface="Roboto Regular"/>
              </a:rPr>
              <a:t>Samenvattend</a:t>
            </a:r>
            <a:endParaRPr lang="nl-NL" dirty="0">
              <a:latin typeface="Roboto Regular"/>
              <a:cs typeface="Roboto Regular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795867"/>
            <a:ext cx="86868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300" b="1" dirty="0" err="1"/>
              <a:t>Filippus</a:t>
            </a:r>
            <a:r>
              <a:rPr lang="nl-NL" sz="2300" b="1" dirty="0"/>
              <a:t>…</a:t>
            </a:r>
            <a:endParaRPr lang="nl-NL" sz="2300" dirty="0"/>
          </a:p>
          <a:p>
            <a:pPr lvl="0"/>
            <a:r>
              <a:rPr lang="nl-NL" sz="2300" dirty="0"/>
              <a:t>zoekt plaatsen en personen op die hij zelf niet zou hebben </a:t>
            </a:r>
            <a:r>
              <a:rPr lang="nl-NL" sz="2300" dirty="0" smtClean="0"/>
              <a:t>opgezocht.</a:t>
            </a:r>
            <a:endParaRPr lang="nl-NL" sz="2300" dirty="0"/>
          </a:p>
          <a:p>
            <a:pPr lvl="0"/>
            <a:r>
              <a:rPr lang="nl-NL" sz="2300" dirty="0"/>
              <a:t>is daarin gehoorzaam aan de leiding van Gods Geest. Hij laat zich sturen.</a:t>
            </a:r>
          </a:p>
          <a:p>
            <a:pPr lvl="0"/>
            <a:r>
              <a:rPr lang="nl-NL" sz="2300" dirty="0"/>
              <a:t>gedreven door de liefde van Jezus verkondigt hij op die plaatsen Zijn Naam!</a:t>
            </a:r>
          </a:p>
          <a:p>
            <a:pPr lvl="0"/>
            <a:r>
              <a:rPr lang="nl-NL" sz="2300" dirty="0"/>
              <a:t>is een man van Geest en </a:t>
            </a:r>
            <a:r>
              <a:rPr lang="nl-NL" sz="2300" dirty="0" smtClean="0"/>
              <a:t>Woord.</a:t>
            </a:r>
            <a:endParaRPr lang="nl-NL" sz="2300" dirty="0"/>
          </a:p>
          <a:p>
            <a:pPr lvl="0"/>
            <a:r>
              <a:rPr lang="nl-NL" sz="2300" dirty="0"/>
              <a:t>is iemand die aandacht heeft voor de massa en voor het individu!</a:t>
            </a:r>
          </a:p>
          <a:p>
            <a:pPr lvl="0"/>
            <a:r>
              <a:rPr lang="nl-NL" sz="2300" dirty="0"/>
              <a:t>is een nederig man, die niet zijn eigen koninkrijk wil bouwen en eigen naam wil vestigen, maar iemand die wijst naar </a:t>
            </a:r>
            <a:r>
              <a:rPr lang="nl-NL" sz="2300" dirty="0" smtClean="0"/>
              <a:t>Jezus.</a:t>
            </a:r>
            <a:endParaRPr lang="nl-NL" sz="2300" dirty="0"/>
          </a:p>
          <a:p>
            <a:pPr lvl="0"/>
            <a:r>
              <a:rPr lang="nl-NL" sz="2300" dirty="0"/>
              <a:t>is getuige van </a:t>
            </a:r>
            <a:r>
              <a:rPr lang="nl-NL" sz="2300" dirty="0" smtClean="0"/>
              <a:t>de vrucht van het Evangelie: ontluikend </a:t>
            </a:r>
            <a:r>
              <a:rPr lang="nl-NL" sz="2300" dirty="0"/>
              <a:t>geloof, doop en vreugde!</a:t>
            </a:r>
          </a:p>
          <a:p>
            <a:pPr>
              <a:lnSpc>
                <a:spcPct val="110000"/>
              </a:lnSpc>
            </a:pPr>
            <a:endParaRPr lang="nl-NL" sz="2300" b="1" i="1" dirty="0">
              <a:solidFill>
                <a:srgbClr val="472B05"/>
              </a:solidFill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010618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rgbClr val="472B05"/>
                </a:solidFill>
                <a:latin typeface="Roboto Regular"/>
                <a:cs typeface="Roboto Regular"/>
              </a:rPr>
              <a:t>Samenvattend</a:t>
            </a:r>
            <a:endParaRPr lang="nl-NL" dirty="0">
              <a:latin typeface="Roboto Regular"/>
              <a:cs typeface="Roboto Regular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300" b="1" dirty="0" smtClean="0"/>
              <a:t>God…</a:t>
            </a:r>
            <a:endParaRPr lang="nl-NL" sz="2300" dirty="0"/>
          </a:p>
          <a:p>
            <a:r>
              <a:rPr lang="nl-NL" sz="2300" dirty="0" smtClean="0"/>
              <a:t>Het is Gods </a:t>
            </a:r>
            <a:r>
              <a:rPr lang="nl-NL" sz="2300" dirty="0"/>
              <a:t>plan </a:t>
            </a:r>
            <a:r>
              <a:rPr lang="nl-NL" sz="2300" dirty="0" smtClean="0"/>
              <a:t>om het Evangelie vanuit Jeruzalem verder in de wereld te brengen. Het is op Zijn </a:t>
            </a:r>
            <a:r>
              <a:rPr lang="nl-NL" sz="2300" dirty="0"/>
              <a:t>initiatief! Hij is de Soevereine in </a:t>
            </a:r>
            <a:r>
              <a:rPr lang="nl-NL" sz="2300" dirty="0" err="1"/>
              <a:t>Samaria</a:t>
            </a:r>
            <a:r>
              <a:rPr lang="nl-NL" sz="2300" dirty="0"/>
              <a:t>, en Hij regisseert, arrangeert, </a:t>
            </a:r>
            <a:r>
              <a:rPr lang="nl-NL" sz="2300" dirty="0" err="1"/>
              <a:t>orchestreert</a:t>
            </a:r>
            <a:r>
              <a:rPr lang="nl-NL" sz="2300" dirty="0"/>
              <a:t> bij de eunuch. </a:t>
            </a:r>
          </a:p>
          <a:p>
            <a:pPr lvl="0"/>
            <a:r>
              <a:rPr lang="nl-NL" sz="2300" dirty="0" smtClean="0"/>
              <a:t>God gebruikt daarvoor mensen. God </a:t>
            </a:r>
            <a:r>
              <a:rPr lang="nl-NL" sz="2300" dirty="0"/>
              <a:t>laat zich niet door ons gebruiken als een marionet, maar Hij wil ons gebruiken, als levende instrumenten.</a:t>
            </a:r>
          </a:p>
          <a:p>
            <a:pPr lvl="0"/>
            <a:r>
              <a:rPr lang="nl-NL" sz="2300" dirty="0" smtClean="0"/>
              <a:t>God </a:t>
            </a:r>
            <a:r>
              <a:rPr lang="nl-NL" sz="2300" dirty="0"/>
              <a:t>heeft Samaritanen en Afrikanen lief. Hij heeft hart voor outcasts, voor mensen in de marge.</a:t>
            </a:r>
          </a:p>
          <a:p>
            <a:pPr lvl="0"/>
            <a:r>
              <a:rPr lang="nl-NL" sz="2300" dirty="0"/>
              <a:t>God verleent het Woord Zijn kracht, en werkt geloof. Hij geeft grote vreugde!</a:t>
            </a:r>
          </a:p>
          <a:p>
            <a:pPr lvl="0"/>
            <a:r>
              <a:rPr lang="nl-NL" sz="2300" dirty="0"/>
              <a:t>God is bij </a:t>
            </a:r>
            <a:r>
              <a:rPr lang="nl-NL" sz="2300" dirty="0" err="1"/>
              <a:t>Filippus</a:t>
            </a:r>
            <a:r>
              <a:rPr lang="nl-NL" sz="2300" dirty="0"/>
              <a:t>, en bij de eunuch.</a:t>
            </a:r>
          </a:p>
          <a:p>
            <a:pPr lvl="0"/>
            <a:endParaRPr lang="nl-NL" sz="2300" b="1" i="1" dirty="0">
              <a:solidFill>
                <a:srgbClr val="472B05"/>
              </a:solidFill>
              <a:latin typeface="Roboto Regular"/>
              <a:cs typeface="Roboto Regular"/>
            </a:endParaRPr>
          </a:p>
        </p:txBody>
      </p:sp>
    </p:spTree>
    <p:extLst>
      <p:ext uri="{BB962C8B-B14F-4D97-AF65-F5344CB8AC3E}">
        <p14:creationId xmlns:p14="http://schemas.microsoft.com/office/powerpoint/2010/main" val="37811371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2_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2621</TotalTime>
  <Words>454</Words>
  <Application>Microsoft Macintosh PowerPoint</Application>
  <PresentationFormat>Diavoorstelling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2</vt:i4>
      </vt:variant>
      <vt:variant>
        <vt:lpstr>Diatitels</vt:lpstr>
      </vt:variant>
      <vt:variant>
        <vt:i4>7</vt:i4>
      </vt:variant>
    </vt:vector>
  </HeadingPairs>
  <TitlesOfParts>
    <vt:vector size="9" baseType="lpstr">
      <vt:lpstr>1_Office-thema</vt:lpstr>
      <vt:lpstr>2_Office-thema</vt:lpstr>
      <vt:lpstr>PowerPoint-presentatie</vt:lpstr>
      <vt:lpstr>Programma</vt:lpstr>
      <vt:lpstr>1. Met het Evangelie grenzen over … in Samaria (vs 4-25)</vt:lpstr>
      <vt:lpstr>2. Met het Evangelie grenzen over … naar Afrika (vs 26-40)</vt:lpstr>
      <vt:lpstr>Lessen voor getuigende gesprekken</vt:lpstr>
      <vt:lpstr>Samenvattend</vt:lpstr>
      <vt:lpstr>Samenvattend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Gerrit van Valen</dc:creator>
  <cp:lastModifiedBy>Gerrit van Valen</cp:lastModifiedBy>
  <cp:revision>197</cp:revision>
  <dcterms:created xsi:type="dcterms:W3CDTF">2017-09-30T13:52:41Z</dcterms:created>
  <dcterms:modified xsi:type="dcterms:W3CDTF">2018-02-01T15:38:02Z</dcterms:modified>
</cp:coreProperties>
</file>