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7"/>
  </p:notesMasterIdLst>
  <p:sldIdLst>
    <p:sldId id="263" r:id="rId3"/>
    <p:sldId id="265" r:id="rId4"/>
    <p:sldId id="266" r:id="rId5"/>
    <p:sldId id="272" r:id="rId6"/>
    <p:sldId id="273" r:id="rId7"/>
    <p:sldId id="274" r:id="rId8"/>
    <p:sldId id="275" r:id="rId9"/>
    <p:sldId id="276" r:id="rId10"/>
    <p:sldId id="277" r:id="rId11"/>
    <p:sldId id="278" r:id="rId12"/>
    <p:sldId id="280" r:id="rId13"/>
    <p:sldId id="279" r:id="rId14"/>
    <p:sldId id="282" r:id="rId15"/>
    <p:sldId id="281"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D13"/>
    <a:srgbClr val="996633"/>
    <a:srgbClr val="1E5315"/>
    <a:srgbClr val="472B05"/>
    <a:srgbClr val="311F07"/>
    <a:srgbClr val="7892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8" autoAdjust="0"/>
  </p:normalViewPr>
  <p:slideViewPr>
    <p:cSldViewPr snapToGrid="0" snapToObjects="1">
      <p:cViewPr>
        <p:scale>
          <a:sx n="75" d="100"/>
          <a:sy n="75" d="100"/>
        </p:scale>
        <p:origin x="-1960"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5337E-F395-3B4A-9A6D-C7324E7A157F}" type="datetimeFigureOut">
              <a:rPr lang="nl-NL" smtClean="0"/>
              <a:t>18-12-17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743FA-A9E7-2E4F-9442-794CBC7856ED}" type="slidenum">
              <a:rPr lang="nl-NL" smtClean="0"/>
              <a:t>‹nr.›</a:t>
            </a:fld>
            <a:endParaRPr lang="nl-NL"/>
          </a:p>
        </p:txBody>
      </p:sp>
    </p:spTree>
    <p:extLst>
      <p:ext uri="{BB962C8B-B14F-4D97-AF65-F5344CB8AC3E}">
        <p14:creationId xmlns:p14="http://schemas.microsoft.com/office/powerpoint/2010/main" val="3450403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a:t>
            </a:r>
            <a:r>
              <a:rPr lang="nl-NL" baseline="0" dirty="0" smtClean="0"/>
              <a:t> 4) Een w</a:t>
            </a:r>
            <a:r>
              <a:rPr lang="nl-NL" dirty="0" smtClean="0"/>
              <a:t>ijs besluit:</a:t>
            </a:r>
          </a:p>
          <a:p>
            <a:endParaRPr lang="nl-NL" dirty="0" smtClean="0"/>
          </a:p>
          <a:p>
            <a:endParaRPr lang="nl-NL" dirty="0" smtClean="0"/>
          </a:p>
          <a:p>
            <a:r>
              <a:rPr lang="nl-NL" sz="1200" i="1" kern="1200" dirty="0" smtClean="0">
                <a:solidFill>
                  <a:schemeClr val="tx1"/>
                </a:solidFill>
                <a:effectLst/>
                <a:latin typeface="+mn-lt"/>
                <a:ea typeface="+mn-ea"/>
                <a:cs typeface="+mn-cs"/>
              </a:rPr>
              <a:t>a) Ze nemen anderen serieus.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Ze nemen de klacht serieus, maar daarmee nemen ze de mensen achter de klacht serieus. Ze vegen het niet onder de tafel, maar luisteren naar het gemor, naar de vraag achter de klacht.</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b) Ze doen er wat mee.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En wel zo snel mogelijk, voor het kan verder vreten. Net als bij Ananias wordt er iets de kop in gedrukt. Er wordt adequaat gehandeld.</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c) Ze stellen prioriteiten.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Heel belangrijk. Ze hadden ook deze taak er nog bij kunnen doen, maar daarmee kwam de verspreiding van het Evangelie in gevaar.</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Doe jij de taak waarvoor je geroepen bent?</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d) Ze achten zichzelf niet onmisbaar, maar</a:t>
            </a: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schakelen anderen in </a:t>
            </a:r>
            <a:r>
              <a:rPr lang="nl-NL" sz="1200" kern="1200" dirty="0" smtClean="0">
                <a:solidFill>
                  <a:schemeClr val="tx1"/>
                </a:solidFill>
                <a:effectLst/>
                <a:latin typeface="+mn-lt"/>
                <a:ea typeface="+mn-ea"/>
                <a:cs typeface="+mn-cs"/>
              </a:rPr>
              <a:t>(empowerment)</a:t>
            </a:r>
          </a:p>
          <a:p>
            <a:r>
              <a:rPr lang="nl-NL" sz="1200" kern="1200" dirty="0" smtClean="0">
                <a:solidFill>
                  <a:schemeClr val="tx1"/>
                </a:solidFill>
                <a:effectLst/>
                <a:latin typeface="+mn-lt"/>
                <a:ea typeface="+mn-ea"/>
                <a:cs typeface="+mn-cs"/>
              </a:rPr>
              <a:t>Ze denken niet dat zij de oplossing voor elk probleem moeten zijn.</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e) Ze geven mensen een stem.</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klagende groep erkenning en invloed. De gemeenschap krijgt zelf een stem in wie die mannen moeten zijn. En ze mogen mensen uit hun midden aanstellen, wat ook invloed geeft.</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f) Ze kiezen voor eenheid.</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En gaan daarin niet de gemakkelijkste weg. (de weg van de minste weerstand)</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Ze hadden ook kunnen zeggen: nu geven we het op. Zo’n groot verschil, dat past niet bij elkaar. We gaan uit elkaar, dat is een stuk praktischer. </a:t>
            </a:r>
          </a:p>
          <a:p>
            <a:endParaRPr lang="nl-NL" dirty="0"/>
          </a:p>
        </p:txBody>
      </p:sp>
      <p:sp>
        <p:nvSpPr>
          <p:cNvPr id="4" name="Tijdelijke aanduiding voor dianummer 3"/>
          <p:cNvSpPr>
            <a:spLocks noGrp="1"/>
          </p:cNvSpPr>
          <p:nvPr>
            <p:ph type="sldNum" sz="quarter" idx="10"/>
          </p:nvPr>
        </p:nvSpPr>
        <p:spPr/>
        <p:txBody>
          <a:bodyPr/>
          <a:lstStyle/>
          <a:p>
            <a:fld id="{828743FA-A9E7-2E4F-9442-794CBC7856ED}" type="slidenum">
              <a:rPr lang="nl-NL" smtClean="0"/>
              <a:t>10</a:t>
            </a:fld>
            <a:endParaRPr lang="nl-NL"/>
          </a:p>
        </p:txBody>
      </p:sp>
    </p:spTree>
    <p:extLst>
      <p:ext uri="{BB962C8B-B14F-4D97-AF65-F5344CB8AC3E}">
        <p14:creationId xmlns:p14="http://schemas.microsoft.com/office/powerpoint/2010/main" val="42292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2042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8390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8613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78372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147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06832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15134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36505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2784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87103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67713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8359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944111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18559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12271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73452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025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657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60195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2445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55577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927825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3268B-2E44-CA40-BE3D-881D505EB6D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4C824-389F-B546-B9DE-483CEFACB339}"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645889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C569-86ED-9645-887A-7513BBA9F983}" type="datetimeFigureOut">
              <a:rPr lang="nl-NL">
                <a:solidFill>
                  <a:prstClr val="black">
                    <a:tint val="75000"/>
                  </a:prstClr>
                </a:solidFill>
                <a:latin typeface="Calibri"/>
              </a:rPr>
              <a:pPr/>
              <a:t>18-12-17</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08892-D120-5845-826C-9D7326CF7020}" type="slidenum">
              <a:rPr lang="nl-NL">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87711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2D13"/>
        </a:solidFill>
        <a:effectLst/>
      </p:bgPr>
    </p:bg>
    <p:spTree>
      <p:nvGrpSpPr>
        <p:cNvPr id="1" name=""/>
        <p:cNvGrpSpPr/>
        <p:nvPr/>
      </p:nvGrpSpPr>
      <p:grpSpPr>
        <a:xfrm>
          <a:off x="0" y="0"/>
          <a:ext cx="0" cy="0"/>
          <a:chOff x="0" y="0"/>
          <a:chExt cx="0" cy="0"/>
        </a:xfrm>
      </p:grpSpPr>
      <p:pic>
        <p:nvPicPr>
          <p:cNvPr id="4" name="Tijdelijke aanduiding voor inhoud 3" descr="22046601_703852299805139_4910940739195953207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75" r="-424"/>
          <a:stretch/>
        </p:blipFill>
        <p:spPr>
          <a:xfrm>
            <a:off x="-108520" y="1196752"/>
            <a:ext cx="9318217" cy="4619006"/>
          </a:xfrm>
        </p:spPr>
      </p:pic>
      <p:sp>
        <p:nvSpPr>
          <p:cNvPr id="3" name="Rechthoek 2"/>
          <p:cNvSpPr/>
          <p:nvPr/>
        </p:nvSpPr>
        <p:spPr>
          <a:xfrm>
            <a:off x="2286000" y="5940423"/>
            <a:ext cx="4572000" cy="747897"/>
          </a:xfrm>
          <a:prstGeom prst="rect">
            <a:avLst/>
          </a:prstGeom>
        </p:spPr>
        <p:txBody>
          <a:bodyPr>
            <a:spAutoFit/>
          </a:bodyPr>
          <a:lstStyle/>
          <a:p>
            <a:pPr algn="ctr">
              <a:lnSpc>
                <a:spcPct val="120000"/>
              </a:lnSpc>
            </a:pPr>
            <a:r>
              <a:rPr lang="nl-NL" dirty="0">
                <a:solidFill>
                  <a:schemeClr val="bg2">
                    <a:lumMod val="75000"/>
                  </a:schemeClr>
                </a:solidFill>
                <a:latin typeface="Roboto Regular"/>
                <a:cs typeface="Roboto Regular"/>
              </a:rPr>
              <a:t>Geestelijke Groei-</a:t>
            </a:r>
            <a:r>
              <a:rPr lang="nl-NL" dirty="0" smtClean="0">
                <a:solidFill>
                  <a:schemeClr val="bg2">
                    <a:lumMod val="75000"/>
                  </a:schemeClr>
                </a:solidFill>
                <a:latin typeface="Roboto Regular"/>
                <a:cs typeface="Roboto Regular"/>
              </a:rPr>
              <a:t>avond </a:t>
            </a:r>
            <a:r>
              <a:rPr lang="nl-NL" dirty="0" err="1" smtClean="0">
                <a:solidFill>
                  <a:schemeClr val="bg2">
                    <a:lumMod val="75000"/>
                  </a:schemeClr>
                </a:solidFill>
                <a:latin typeface="Roboto Regular"/>
                <a:cs typeface="Roboto Regular"/>
              </a:rPr>
              <a:t>Bommelerwaard</a:t>
            </a:r>
            <a:endParaRPr lang="nl-NL" dirty="0">
              <a:solidFill>
                <a:schemeClr val="bg2">
                  <a:lumMod val="75000"/>
                </a:schemeClr>
              </a:solidFill>
              <a:latin typeface="Roboto Regular"/>
              <a:cs typeface="Roboto Regular"/>
            </a:endParaRPr>
          </a:p>
          <a:p>
            <a:pPr algn="ctr">
              <a:lnSpc>
                <a:spcPct val="120000"/>
              </a:lnSpc>
            </a:pPr>
            <a:r>
              <a:rPr lang="nl-NL" dirty="0" smtClean="0">
                <a:solidFill>
                  <a:schemeClr val="bg2">
                    <a:lumMod val="75000"/>
                  </a:schemeClr>
                </a:solidFill>
                <a:latin typeface="Roboto Regular"/>
                <a:cs typeface="Roboto Regular"/>
              </a:rPr>
              <a:t>14 december 2017</a:t>
            </a:r>
            <a:endParaRPr lang="nl-NL" dirty="0">
              <a:solidFill>
                <a:schemeClr val="bg2">
                  <a:lumMod val="75000"/>
                </a:schemeClr>
              </a:solidFill>
              <a:latin typeface="Roboto Regular"/>
              <a:cs typeface="Roboto Regular"/>
            </a:endParaRPr>
          </a:p>
        </p:txBody>
      </p:sp>
      <p:sp>
        <p:nvSpPr>
          <p:cNvPr id="2" name="Tekstvak 1"/>
          <p:cNvSpPr txBox="1"/>
          <p:nvPr/>
        </p:nvSpPr>
        <p:spPr>
          <a:xfrm>
            <a:off x="351325" y="1401650"/>
            <a:ext cx="4073870" cy="3001334"/>
          </a:xfrm>
          <a:prstGeom prst="rect">
            <a:avLst/>
          </a:prstGeom>
          <a:noFill/>
        </p:spPr>
        <p:txBody>
          <a:bodyPr wrap="none" rtlCol="0">
            <a:spAutoFit/>
          </a:bodyPr>
          <a:lstStyle/>
          <a:p>
            <a:pPr>
              <a:lnSpc>
                <a:spcPct val="120000"/>
              </a:lnSpc>
            </a:pPr>
            <a:r>
              <a:rPr lang="nl-NL" sz="5300" b="1" dirty="0" smtClean="0">
                <a:ln w="1905">
                  <a:solidFill>
                    <a:srgbClr val="472B05"/>
                  </a:solidFill>
                </a:ln>
                <a:solidFill>
                  <a:srgbClr val="FF0000"/>
                </a:solidFill>
                <a:effectLst>
                  <a:innerShdw blurRad="69850" dist="43180" dir="5400000">
                    <a:srgbClr val="000000">
                      <a:alpha val="65000"/>
                    </a:srgbClr>
                  </a:innerShdw>
                </a:effectLst>
                <a:latin typeface="Roboto Regular"/>
                <a:cs typeface="Roboto Regular"/>
              </a:rPr>
              <a:t>Spanningen</a:t>
            </a:r>
          </a:p>
          <a:p>
            <a:pPr>
              <a:lnSpc>
                <a:spcPct val="120000"/>
              </a:lnSpc>
            </a:pPr>
            <a:r>
              <a:rPr lang="nl-NL" sz="5300" b="1" dirty="0" smtClean="0">
                <a:ln w="1905">
                  <a:solidFill>
                    <a:srgbClr val="472B05"/>
                  </a:solidFill>
                </a:ln>
                <a:solidFill>
                  <a:srgbClr val="FF0000"/>
                </a:solidFill>
                <a:effectLst>
                  <a:innerShdw blurRad="69850" dist="43180" dir="5400000">
                    <a:srgbClr val="000000">
                      <a:alpha val="65000"/>
                    </a:srgbClr>
                  </a:innerShdw>
                </a:effectLst>
                <a:latin typeface="Roboto Regular"/>
                <a:cs typeface="Roboto Regular"/>
              </a:rPr>
              <a:t>in het </a:t>
            </a:r>
          </a:p>
          <a:p>
            <a:pPr>
              <a:lnSpc>
                <a:spcPct val="120000"/>
              </a:lnSpc>
            </a:pPr>
            <a:r>
              <a:rPr lang="nl-NL" sz="5300" b="1" dirty="0" smtClean="0">
                <a:ln w="1905">
                  <a:solidFill>
                    <a:srgbClr val="472B05"/>
                  </a:solidFill>
                </a:ln>
                <a:solidFill>
                  <a:srgbClr val="FF0000"/>
                </a:solidFill>
                <a:effectLst>
                  <a:innerShdw blurRad="69850" dist="43180" dir="5400000">
                    <a:srgbClr val="000000">
                      <a:alpha val="65000"/>
                    </a:srgbClr>
                  </a:innerShdw>
                </a:effectLst>
                <a:latin typeface="Roboto Regular"/>
                <a:cs typeface="Roboto Regular"/>
              </a:rPr>
              <a:t>Lichaam</a:t>
            </a:r>
            <a:endParaRPr lang="nl-NL" sz="5300" b="1" dirty="0">
              <a:ln w="1905">
                <a:solidFill>
                  <a:srgbClr val="472B05"/>
                </a:solidFill>
              </a:ln>
              <a:solidFill>
                <a:srgbClr val="FF0000"/>
              </a:solidFill>
              <a:effectLst>
                <a:innerShdw blurRad="69850" dist="43180" dir="5400000">
                  <a:srgbClr val="000000">
                    <a:alpha val="65000"/>
                  </a:srgbClr>
                </a:innerShdw>
              </a:effectLst>
              <a:latin typeface="Roboto Regular"/>
              <a:cs typeface="Roboto Regular"/>
            </a:endParaRPr>
          </a:p>
        </p:txBody>
      </p:sp>
      <p:sp>
        <p:nvSpPr>
          <p:cNvPr id="6" name="Afgeronde rechthoek 5"/>
          <p:cNvSpPr/>
          <p:nvPr/>
        </p:nvSpPr>
        <p:spPr>
          <a:xfrm>
            <a:off x="5207000" y="3197401"/>
            <a:ext cx="2965400" cy="1560866"/>
          </a:xfrm>
          <a:prstGeom prst="roundRect">
            <a:avLst/>
          </a:prstGeom>
          <a:ln w="3175" cmpd="sng">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200" dirty="0" smtClean="0"/>
              <a:t>Hoofdstuk 5:1-11 en 6:1-7</a:t>
            </a:r>
            <a:endParaRPr lang="nl-NL" sz="3200" dirty="0"/>
          </a:p>
        </p:txBody>
      </p:sp>
    </p:spTree>
    <p:extLst>
      <p:ext uri="{BB962C8B-B14F-4D97-AF65-F5344CB8AC3E}">
        <p14:creationId xmlns:p14="http://schemas.microsoft.com/office/powerpoint/2010/main" val="1437113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472B05"/>
                </a:solidFill>
                <a:latin typeface="Roboto Regular"/>
                <a:cs typeface="Roboto Regular"/>
              </a:rPr>
              <a:t>2</a:t>
            </a:r>
            <a:r>
              <a:rPr lang="nl-NL" dirty="0" smtClean="0">
                <a:solidFill>
                  <a:srgbClr val="472B05"/>
                </a:solidFill>
                <a:latin typeface="Roboto Regular"/>
                <a:cs typeface="Roboto Regular"/>
              </a:rPr>
              <a:t>. De </a:t>
            </a:r>
            <a:r>
              <a:rPr lang="nl-NL" b="1" dirty="0" smtClean="0">
                <a:solidFill>
                  <a:srgbClr val="472B05"/>
                </a:solidFill>
                <a:latin typeface="Roboto Regular"/>
                <a:cs typeface="Roboto Regular"/>
              </a:rPr>
              <a:t>eenheid </a:t>
            </a:r>
            <a:r>
              <a:rPr lang="nl-NL" dirty="0" smtClean="0">
                <a:solidFill>
                  <a:srgbClr val="472B05"/>
                </a:solidFill>
                <a:latin typeface="Roboto Regular"/>
                <a:cs typeface="Roboto Regular"/>
              </a:rPr>
              <a:t>van het Lichaam bedreigd (6:1-7)</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marL="0" indent="0">
              <a:lnSpc>
                <a:spcPct val="120000"/>
              </a:lnSpc>
              <a:buNone/>
            </a:pPr>
            <a:r>
              <a:rPr lang="nl-NL" sz="2600" dirty="0">
                <a:solidFill>
                  <a:srgbClr val="472B05"/>
                </a:solidFill>
                <a:latin typeface="Roboto Regular"/>
                <a:cs typeface="Roboto Regular"/>
              </a:rPr>
              <a:t>1. Groei heeft een </a:t>
            </a:r>
            <a:r>
              <a:rPr lang="nl-NL" sz="2600" dirty="0" smtClean="0">
                <a:solidFill>
                  <a:srgbClr val="472B05"/>
                </a:solidFill>
                <a:latin typeface="Roboto Regular"/>
                <a:cs typeface="Roboto Regular"/>
              </a:rPr>
              <a:t>prijs.</a:t>
            </a:r>
            <a:endParaRPr lang="nl-NL" sz="2600" dirty="0">
              <a:solidFill>
                <a:srgbClr val="472B05"/>
              </a:solidFill>
              <a:latin typeface="Roboto Regular"/>
              <a:cs typeface="Roboto Regular"/>
            </a:endParaRPr>
          </a:p>
          <a:p>
            <a:pPr marL="0" indent="0">
              <a:lnSpc>
                <a:spcPct val="120000"/>
              </a:lnSpc>
              <a:buNone/>
            </a:pPr>
            <a:r>
              <a:rPr lang="nl-NL" sz="2600" dirty="0">
                <a:solidFill>
                  <a:srgbClr val="472B05"/>
                </a:solidFill>
                <a:latin typeface="Roboto Regular"/>
                <a:cs typeface="Roboto Regular"/>
              </a:rPr>
              <a:t>2. Waar samengeleefd wordt, ontstaat </a:t>
            </a:r>
            <a:r>
              <a:rPr lang="nl-NL" sz="2600" dirty="0" smtClean="0">
                <a:solidFill>
                  <a:srgbClr val="472B05"/>
                </a:solidFill>
                <a:latin typeface="Roboto Regular"/>
                <a:cs typeface="Roboto Regular"/>
              </a:rPr>
              <a:t>wrijving.</a:t>
            </a:r>
            <a:endParaRPr lang="nl-NL" sz="2600" dirty="0">
              <a:solidFill>
                <a:srgbClr val="472B05"/>
              </a:solidFill>
              <a:latin typeface="Roboto Regular"/>
              <a:cs typeface="Roboto Regular"/>
            </a:endParaRPr>
          </a:p>
          <a:p>
            <a:pPr marL="0" indent="0">
              <a:lnSpc>
                <a:spcPct val="120000"/>
              </a:lnSpc>
              <a:buNone/>
            </a:pPr>
            <a:r>
              <a:rPr lang="nl-NL" sz="2600" dirty="0">
                <a:solidFill>
                  <a:srgbClr val="472B05"/>
                </a:solidFill>
                <a:latin typeface="Roboto Regular"/>
                <a:cs typeface="Roboto Regular"/>
              </a:rPr>
              <a:t>3. Een terechte </a:t>
            </a:r>
            <a:r>
              <a:rPr lang="nl-NL" sz="2600" dirty="0" smtClean="0">
                <a:solidFill>
                  <a:srgbClr val="472B05"/>
                </a:solidFill>
                <a:latin typeface="Roboto Regular"/>
                <a:cs typeface="Roboto Regular"/>
              </a:rPr>
              <a:t>klacht verdient gehoor. </a:t>
            </a:r>
            <a:endParaRPr lang="nl-NL" sz="2600" dirty="0">
              <a:solidFill>
                <a:srgbClr val="472B05"/>
              </a:solidFill>
              <a:latin typeface="Roboto Regular"/>
              <a:cs typeface="Roboto Regular"/>
            </a:endParaRPr>
          </a:p>
          <a:p>
            <a:pPr marL="400050" lvl="1" indent="0">
              <a:lnSpc>
                <a:spcPct val="120000"/>
              </a:lnSpc>
              <a:buNone/>
            </a:pPr>
            <a:r>
              <a:rPr lang="nl-NL" sz="2600" i="1" dirty="0">
                <a:solidFill>
                  <a:srgbClr val="472B05"/>
                </a:solidFill>
                <a:latin typeface="Roboto Regular"/>
                <a:cs typeface="Roboto Regular"/>
              </a:rPr>
              <a:t>		Achtergrond: Hellenistische Joden </a:t>
            </a:r>
          </a:p>
          <a:p>
            <a:pPr marL="0" indent="0">
              <a:lnSpc>
                <a:spcPct val="120000"/>
              </a:lnSpc>
              <a:buNone/>
            </a:pPr>
            <a:r>
              <a:rPr lang="nl-NL" sz="2600" dirty="0">
                <a:solidFill>
                  <a:srgbClr val="472B05"/>
                </a:solidFill>
                <a:latin typeface="Roboto Regular"/>
                <a:cs typeface="Roboto Regular"/>
              </a:rPr>
              <a:t>4. Een wijs </a:t>
            </a:r>
            <a:r>
              <a:rPr lang="nl-NL" sz="2600" dirty="0" smtClean="0">
                <a:solidFill>
                  <a:srgbClr val="472B05"/>
                </a:solidFill>
                <a:latin typeface="Roboto Regular"/>
                <a:cs typeface="Roboto Regular"/>
              </a:rPr>
              <a:t>besluit leidt tot bewaring van de eenheid en meer groei!</a:t>
            </a:r>
            <a:endParaRPr lang="nl-NL" sz="2600" dirty="0">
              <a:solidFill>
                <a:srgbClr val="472B05"/>
              </a:solidFill>
              <a:latin typeface="Roboto Regular"/>
              <a:cs typeface="Roboto Regular"/>
            </a:endParaRPr>
          </a:p>
          <a:p>
            <a:pPr marL="0" indent="0">
              <a:lnSpc>
                <a:spcPct val="120000"/>
              </a:lnSpc>
              <a:buNone/>
            </a:pPr>
            <a:endParaRPr lang="nl-NL" sz="2800" dirty="0" smtClean="0"/>
          </a:p>
          <a:p>
            <a:pPr marL="0" indent="0">
              <a:lnSpc>
                <a:spcPct val="120000"/>
              </a:lnSpc>
              <a:buNone/>
            </a:pPr>
            <a:endParaRPr lang="nl-NL" sz="2800" dirty="0"/>
          </a:p>
          <a:p>
            <a:pPr marL="514350" indent="-514350">
              <a:lnSpc>
                <a:spcPct val="120000"/>
              </a:lnSpc>
              <a:buAutoNum type="arabicPeriod"/>
            </a:pPr>
            <a:endParaRPr lang="nl-NL" sz="2800" dirty="0"/>
          </a:p>
          <a:p>
            <a:pPr>
              <a:lnSpc>
                <a:spcPct val="120000"/>
              </a:lnSpc>
            </a:pPr>
            <a:endParaRPr lang="nl-NL" sz="2800" dirty="0">
              <a:solidFill>
                <a:srgbClr val="472B05"/>
              </a:solidFill>
              <a:latin typeface="Roboto Regular"/>
              <a:cs typeface="Roboto Regular"/>
            </a:endParaRPr>
          </a:p>
        </p:txBody>
      </p:sp>
    </p:spTree>
    <p:extLst>
      <p:ext uri="{BB962C8B-B14F-4D97-AF65-F5344CB8AC3E}">
        <p14:creationId xmlns:p14="http://schemas.microsoft.com/office/powerpoint/2010/main" val="3379458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Schermafbeelding 2017-12-14 om 17.05.35.png"/>
          <p:cNvPicPr>
            <a:picLocks noGrp="1" noChangeAspect="1"/>
          </p:cNvPicPr>
          <p:nvPr>
            <p:ph idx="1"/>
          </p:nvPr>
        </p:nvPicPr>
        <p:blipFill>
          <a:blip r:embed="rId2">
            <a:extLst>
              <a:ext uri="{28A0092B-C50C-407E-A947-70E740481C1C}">
                <a14:useLocalDpi xmlns:a14="http://schemas.microsoft.com/office/drawing/2010/main" val="0"/>
              </a:ext>
            </a:extLst>
          </a:blip>
          <a:srcRect l="-61960" r="-61960"/>
          <a:stretch>
            <a:fillRect/>
          </a:stretch>
        </p:blipFill>
        <p:spPr>
          <a:xfrm>
            <a:off x="-1459016" y="116632"/>
            <a:ext cx="12025336" cy="6613470"/>
          </a:xfrm>
        </p:spPr>
      </p:pic>
    </p:spTree>
    <p:extLst>
      <p:ext uri="{BB962C8B-B14F-4D97-AF65-F5344CB8AC3E}">
        <p14:creationId xmlns:p14="http://schemas.microsoft.com/office/powerpoint/2010/main" val="5351379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800" dirty="0">
                <a:solidFill>
                  <a:srgbClr val="472B05"/>
                </a:solidFill>
                <a:latin typeface="Roboto Regular"/>
                <a:cs typeface="Roboto Regular"/>
              </a:rPr>
              <a:t/>
            </a:r>
            <a:br>
              <a:rPr lang="nl-NL" sz="3800" dirty="0">
                <a:solidFill>
                  <a:srgbClr val="472B05"/>
                </a:solidFill>
                <a:latin typeface="Roboto Regular"/>
                <a:cs typeface="Roboto Regular"/>
              </a:rPr>
            </a:br>
            <a:r>
              <a:rPr lang="nl-NL" sz="3800" dirty="0">
                <a:solidFill>
                  <a:srgbClr val="472B05"/>
                </a:solidFill>
                <a:latin typeface="Roboto Regular"/>
                <a:cs typeface="Roboto Regular"/>
              </a:rPr>
              <a:t>Thema: </a:t>
            </a:r>
            <a:r>
              <a:rPr lang="nl-NL" sz="3800" i="1" dirty="0">
                <a:solidFill>
                  <a:srgbClr val="472B05"/>
                </a:solidFill>
                <a:latin typeface="Roboto Regular"/>
                <a:cs typeface="Roboto Regular"/>
              </a:rPr>
              <a:t>Hoe conflicten te hanteren in de gemeente?</a:t>
            </a:r>
            <a:br>
              <a:rPr lang="nl-NL" sz="3800" i="1" dirty="0">
                <a:solidFill>
                  <a:srgbClr val="472B05"/>
                </a:solidFill>
                <a:latin typeface="Roboto Regular"/>
                <a:cs typeface="Roboto Regular"/>
              </a:rPr>
            </a:br>
            <a:endParaRPr lang="nl-NL" sz="3800" i="1"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699860"/>
            <a:ext cx="8483600" cy="4525963"/>
          </a:xfrm>
        </p:spPr>
        <p:txBody>
          <a:bodyPr>
            <a:normAutofit/>
          </a:bodyPr>
          <a:lstStyle/>
          <a:p>
            <a:pPr marL="0" indent="0">
              <a:lnSpc>
                <a:spcPct val="120000"/>
              </a:lnSpc>
              <a:buNone/>
            </a:pPr>
            <a:r>
              <a:rPr lang="nl-NL" sz="1800" i="1" dirty="0" smtClean="0">
                <a:solidFill>
                  <a:srgbClr val="472B05"/>
                </a:solidFill>
                <a:latin typeface="Roboto Regular"/>
                <a:cs typeface="Roboto Regular"/>
              </a:rPr>
              <a:t>Vanuit Hand 6:1-7:</a:t>
            </a:r>
          </a:p>
          <a:p>
            <a:pPr>
              <a:lnSpc>
                <a:spcPct val="120000"/>
              </a:lnSpc>
            </a:pPr>
            <a:r>
              <a:rPr lang="nl-NL" sz="2600" dirty="0" smtClean="0">
                <a:solidFill>
                  <a:srgbClr val="472B05"/>
                </a:solidFill>
                <a:latin typeface="Roboto Regular"/>
                <a:cs typeface="Roboto Regular"/>
              </a:rPr>
              <a:t>Laat de eenheid in de gemeente niet kapot gemaakt worden door ‘minor issues’.</a:t>
            </a:r>
            <a:endParaRPr lang="nl-NL" sz="2600" dirty="0">
              <a:solidFill>
                <a:srgbClr val="472B05"/>
              </a:solidFill>
              <a:latin typeface="Roboto Regular"/>
              <a:cs typeface="Roboto Regular"/>
            </a:endParaRPr>
          </a:p>
          <a:p>
            <a:pPr>
              <a:lnSpc>
                <a:spcPct val="120000"/>
              </a:lnSpc>
            </a:pPr>
            <a:r>
              <a:rPr lang="nl-NL" sz="2600" dirty="0">
                <a:solidFill>
                  <a:srgbClr val="472B05"/>
                </a:solidFill>
                <a:latin typeface="Roboto Regular"/>
                <a:cs typeface="Roboto Regular"/>
              </a:rPr>
              <a:t>Luister naar wat er leeft, de vraag achter de vraag.</a:t>
            </a:r>
          </a:p>
          <a:p>
            <a:pPr>
              <a:lnSpc>
                <a:spcPct val="120000"/>
              </a:lnSpc>
            </a:pPr>
            <a:r>
              <a:rPr lang="nl-NL" sz="2600" dirty="0">
                <a:solidFill>
                  <a:srgbClr val="472B05"/>
                </a:solidFill>
                <a:latin typeface="Roboto Regular"/>
                <a:cs typeface="Roboto Regular"/>
              </a:rPr>
              <a:t>Pak spanningen vroegtijdig aan</a:t>
            </a:r>
            <a:r>
              <a:rPr lang="nl-NL" sz="2600" dirty="0" smtClean="0">
                <a:solidFill>
                  <a:srgbClr val="472B05"/>
                </a:solidFill>
                <a:latin typeface="Roboto Regular"/>
                <a:cs typeface="Roboto Regular"/>
              </a:rPr>
              <a:t>.</a:t>
            </a:r>
          </a:p>
          <a:p>
            <a:pPr>
              <a:lnSpc>
                <a:spcPct val="120000"/>
              </a:lnSpc>
            </a:pPr>
            <a:r>
              <a:rPr lang="nl-NL" sz="2600" dirty="0" smtClean="0">
                <a:solidFill>
                  <a:srgbClr val="472B05"/>
                </a:solidFill>
                <a:latin typeface="Roboto Regular"/>
                <a:cs typeface="Roboto Regular"/>
              </a:rPr>
              <a:t>Erken je eigen fouten.</a:t>
            </a:r>
            <a:endParaRPr lang="nl-NL" sz="2600" dirty="0">
              <a:solidFill>
                <a:srgbClr val="472B05"/>
              </a:solidFill>
              <a:latin typeface="Roboto Regular"/>
              <a:cs typeface="Roboto Regular"/>
            </a:endParaRPr>
          </a:p>
          <a:p>
            <a:pPr>
              <a:lnSpc>
                <a:spcPct val="120000"/>
              </a:lnSpc>
            </a:pPr>
            <a:r>
              <a:rPr lang="nl-NL" sz="2600" dirty="0">
                <a:solidFill>
                  <a:srgbClr val="472B05"/>
                </a:solidFill>
                <a:latin typeface="Roboto Regular"/>
                <a:cs typeface="Roboto Regular"/>
              </a:rPr>
              <a:t>Betrek zoveel mogelijk de groep zelf bij de oplossing.</a:t>
            </a:r>
          </a:p>
          <a:p>
            <a:pPr>
              <a:lnSpc>
                <a:spcPct val="120000"/>
              </a:lnSpc>
            </a:pPr>
            <a:endParaRPr lang="nl-NL" sz="2600" dirty="0"/>
          </a:p>
          <a:p>
            <a:pPr>
              <a:lnSpc>
                <a:spcPct val="120000"/>
              </a:lnSpc>
            </a:pPr>
            <a:endParaRPr lang="nl-NL" sz="2600" dirty="0">
              <a:solidFill>
                <a:srgbClr val="472B05"/>
              </a:solidFill>
              <a:latin typeface="Roboto Regular"/>
              <a:cs typeface="Roboto Regular"/>
            </a:endParaRPr>
          </a:p>
        </p:txBody>
      </p:sp>
    </p:spTree>
    <p:extLst>
      <p:ext uri="{BB962C8B-B14F-4D97-AF65-F5344CB8AC3E}">
        <p14:creationId xmlns:p14="http://schemas.microsoft.com/office/powerpoint/2010/main" val="3612654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800" b="1" dirty="0" smtClean="0">
                <a:solidFill>
                  <a:srgbClr val="472B05"/>
                </a:solidFill>
                <a:latin typeface="Roboto Regular"/>
                <a:cs typeface="Roboto Regular"/>
              </a:rPr>
              <a:t>Boekentip</a:t>
            </a:r>
            <a:endParaRPr lang="nl-NL" sz="3800" b="1" i="1" dirty="0">
              <a:solidFill>
                <a:srgbClr val="472B05"/>
              </a:solidFill>
              <a:latin typeface="Roboto Regular"/>
              <a:cs typeface="Roboto Regular"/>
            </a:endParaRPr>
          </a:p>
        </p:txBody>
      </p:sp>
      <p:pic>
        <p:nvPicPr>
          <p:cNvPr id="5" name="Afbeelding 4"/>
          <p:cNvPicPr>
            <a:picLocks noChangeAspect="1"/>
          </p:cNvPicPr>
          <p:nvPr/>
        </p:nvPicPr>
        <p:blipFill>
          <a:blip r:embed="rId2"/>
          <a:stretch>
            <a:fillRect/>
          </a:stretch>
        </p:blipFill>
        <p:spPr>
          <a:xfrm>
            <a:off x="859655" y="1417638"/>
            <a:ext cx="3343349" cy="4717161"/>
          </a:xfrm>
          <a:prstGeom prst="rect">
            <a:avLst/>
          </a:prstGeom>
        </p:spPr>
      </p:pic>
      <p:sp>
        <p:nvSpPr>
          <p:cNvPr id="6" name="Tekstvak 5"/>
          <p:cNvSpPr txBox="1"/>
          <p:nvPr/>
        </p:nvSpPr>
        <p:spPr>
          <a:xfrm>
            <a:off x="4368455" y="1852507"/>
            <a:ext cx="4081278" cy="1015663"/>
          </a:xfrm>
          <a:prstGeom prst="rect">
            <a:avLst/>
          </a:prstGeom>
          <a:noFill/>
        </p:spPr>
        <p:txBody>
          <a:bodyPr wrap="none" rtlCol="0">
            <a:spAutoFit/>
          </a:bodyPr>
          <a:lstStyle/>
          <a:p>
            <a:r>
              <a:rPr lang="nl-NL" sz="3000" i="1" dirty="0" smtClean="0"/>
              <a:t>Vrede stichten in de kerk</a:t>
            </a:r>
          </a:p>
          <a:p>
            <a:r>
              <a:rPr lang="nl-NL" sz="3000" dirty="0" smtClean="0"/>
              <a:t>door Eddy de </a:t>
            </a:r>
            <a:r>
              <a:rPr lang="nl-NL" sz="3000" dirty="0" err="1" smtClean="0"/>
              <a:t>Pender</a:t>
            </a:r>
            <a:endParaRPr lang="nl-NL" sz="3000" dirty="0"/>
          </a:p>
        </p:txBody>
      </p:sp>
    </p:spTree>
    <p:extLst>
      <p:ext uri="{BB962C8B-B14F-4D97-AF65-F5344CB8AC3E}">
        <p14:creationId xmlns:p14="http://schemas.microsoft.com/office/powerpoint/2010/main" val="282516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7212"/>
            <a:ext cx="8229600" cy="692468"/>
          </a:xfrm>
        </p:spPr>
        <p:txBody>
          <a:bodyPr>
            <a:noAutofit/>
          </a:bodyPr>
          <a:lstStyle/>
          <a:p>
            <a:r>
              <a:rPr lang="nl-NL" sz="3400" b="1" dirty="0" smtClean="0">
                <a:solidFill>
                  <a:srgbClr val="472B05"/>
                </a:solidFill>
                <a:latin typeface="Roboto Regular"/>
                <a:cs typeface="Roboto Regular"/>
              </a:rPr>
              <a:t>Bespreking</a:t>
            </a:r>
            <a:endParaRPr lang="nl-NL" sz="3400" b="1"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357560"/>
            <a:ext cx="8229600" cy="4525963"/>
          </a:xfrm>
        </p:spPr>
        <p:txBody>
          <a:bodyPr>
            <a:noAutofit/>
          </a:bodyPr>
          <a:lstStyle/>
          <a:p>
            <a:pPr marL="0" indent="0">
              <a:buNone/>
            </a:pPr>
            <a:r>
              <a:rPr lang="nl-NL" sz="2200" dirty="0" smtClean="0">
                <a:solidFill>
                  <a:srgbClr val="472B05"/>
                </a:solidFill>
                <a:latin typeface="Roboto Regular"/>
                <a:cs typeface="Roboto Regular"/>
              </a:rPr>
              <a:t>Vragen </a:t>
            </a:r>
            <a:r>
              <a:rPr lang="nl-NL" sz="2200" dirty="0">
                <a:solidFill>
                  <a:srgbClr val="472B05"/>
                </a:solidFill>
                <a:latin typeface="Roboto Regular"/>
                <a:cs typeface="Roboto Regular"/>
              </a:rPr>
              <a:t>bij Hand. 6:1-7:</a:t>
            </a:r>
          </a:p>
          <a:p>
            <a:pPr marL="0" indent="0">
              <a:buNone/>
            </a:pPr>
            <a:r>
              <a:rPr lang="nl-NL" sz="2200" dirty="0">
                <a:solidFill>
                  <a:srgbClr val="472B05"/>
                </a:solidFill>
                <a:latin typeface="Roboto Regular"/>
                <a:cs typeface="Roboto Regular"/>
              </a:rPr>
              <a:t> </a:t>
            </a:r>
          </a:p>
          <a:p>
            <a:pPr marL="0" indent="0">
              <a:buNone/>
            </a:pPr>
            <a:r>
              <a:rPr lang="nl-NL" sz="2200" dirty="0">
                <a:solidFill>
                  <a:srgbClr val="472B05"/>
                </a:solidFill>
                <a:latin typeface="Roboto Regular"/>
                <a:cs typeface="Roboto Regular"/>
              </a:rPr>
              <a:t>1) Wat lijkt jou belangrijk om te doen tijdens een spanningsvolle situatie, die kan groeien tot een heus conflict?</a:t>
            </a:r>
          </a:p>
          <a:p>
            <a:pPr marL="0" indent="0">
              <a:buNone/>
            </a:pPr>
            <a:r>
              <a:rPr lang="nl-NL" sz="2200" dirty="0">
                <a:solidFill>
                  <a:srgbClr val="472B05"/>
                </a:solidFill>
                <a:latin typeface="Roboto Regular"/>
                <a:cs typeface="Roboto Regular"/>
              </a:rPr>
              <a:t>2) Ben je zelf een </a:t>
            </a:r>
            <a:r>
              <a:rPr lang="nl-NL" sz="2200" dirty="0" err="1">
                <a:solidFill>
                  <a:srgbClr val="472B05"/>
                </a:solidFill>
                <a:latin typeface="Roboto Regular"/>
                <a:cs typeface="Roboto Regular"/>
              </a:rPr>
              <a:t>conflictmijder</a:t>
            </a:r>
            <a:r>
              <a:rPr lang="nl-NL" sz="2200" dirty="0">
                <a:solidFill>
                  <a:srgbClr val="472B05"/>
                </a:solidFill>
                <a:latin typeface="Roboto Regular"/>
                <a:cs typeface="Roboto Regular"/>
              </a:rPr>
              <a:t>, of een </a:t>
            </a:r>
            <a:r>
              <a:rPr lang="nl-NL" sz="2200" dirty="0" err="1">
                <a:solidFill>
                  <a:srgbClr val="472B05"/>
                </a:solidFill>
                <a:latin typeface="Roboto Regular"/>
                <a:cs typeface="Roboto Regular"/>
              </a:rPr>
              <a:t>conflictopzoeker</a:t>
            </a:r>
            <a:r>
              <a:rPr lang="nl-NL" sz="2200" dirty="0">
                <a:solidFill>
                  <a:srgbClr val="472B05"/>
                </a:solidFill>
                <a:latin typeface="Roboto Regular"/>
                <a:cs typeface="Roboto Regular"/>
              </a:rPr>
              <a:t>? Of een vredestichter?</a:t>
            </a:r>
          </a:p>
          <a:p>
            <a:pPr marL="0" indent="0">
              <a:buNone/>
            </a:pPr>
            <a:r>
              <a:rPr lang="nl-NL" sz="2200" dirty="0">
                <a:solidFill>
                  <a:srgbClr val="472B05"/>
                </a:solidFill>
                <a:latin typeface="Roboto Regular"/>
                <a:cs typeface="Roboto Regular"/>
              </a:rPr>
              <a:t>3) Welke groepen dreigen in jullie gemeente over het hoofd te worden gezien?</a:t>
            </a:r>
          </a:p>
          <a:p>
            <a:pPr marL="0" indent="0">
              <a:buNone/>
            </a:pPr>
            <a:r>
              <a:rPr lang="nl-NL" sz="2200" dirty="0">
                <a:solidFill>
                  <a:srgbClr val="472B05"/>
                </a:solidFill>
                <a:latin typeface="Roboto Regular"/>
                <a:cs typeface="Roboto Regular"/>
              </a:rPr>
              <a:t>4) Hoe kunnen we ruimte geven aan diversiteit in de gemeente?</a:t>
            </a:r>
          </a:p>
          <a:p>
            <a:pPr marL="0" indent="0">
              <a:buNone/>
            </a:pPr>
            <a:r>
              <a:rPr lang="nl-NL" sz="2200" dirty="0">
                <a:solidFill>
                  <a:srgbClr val="472B05"/>
                </a:solidFill>
                <a:latin typeface="Roboto Regular"/>
                <a:cs typeface="Roboto Regular"/>
              </a:rPr>
              <a:t>5) Welk conflict heb je nog niet bijgelegd? Moet je dat nog doen, of is het goed zo?</a:t>
            </a:r>
          </a:p>
          <a:p>
            <a:pPr marL="0" indent="0">
              <a:buNone/>
            </a:pPr>
            <a:endParaRPr lang="nl-NL" sz="2200" dirty="0">
              <a:solidFill>
                <a:srgbClr val="472B05"/>
              </a:solidFill>
              <a:latin typeface="Roboto Regular"/>
              <a:cs typeface="Roboto Regular"/>
            </a:endParaRPr>
          </a:p>
          <a:p>
            <a:pPr marL="0" indent="0">
              <a:lnSpc>
                <a:spcPct val="120000"/>
              </a:lnSpc>
              <a:buNone/>
            </a:pPr>
            <a:endParaRPr lang="nl-NL" sz="2200" dirty="0">
              <a:solidFill>
                <a:srgbClr val="472B05"/>
              </a:solidFill>
              <a:latin typeface="Roboto Regular"/>
              <a:cs typeface="Roboto Regular"/>
            </a:endParaRP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a:t>
            </a:r>
            <a:r>
              <a:rPr lang="nl-NL" sz="3000" dirty="0">
                <a:solidFill>
                  <a:srgbClr val="996633">
                    <a:alpha val="50000"/>
                  </a:srgbClr>
                </a:solidFill>
                <a:latin typeface="Roboto Regular"/>
                <a:cs typeface="Roboto Regular"/>
              </a:rPr>
              <a:t>2</a:t>
            </a:r>
            <a:r>
              <a:rPr lang="nl-NL" sz="3000" dirty="0" smtClean="0">
                <a:solidFill>
                  <a:srgbClr val="996633">
                    <a:alpha val="50000"/>
                  </a:srgbClr>
                </a:solidFill>
                <a:latin typeface="Roboto Regular"/>
                <a:cs typeface="Roboto Regular"/>
              </a:rPr>
              <a:t>. De eenheid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2979004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472B05"/>
                </a:solidFill>
                <a:latin typeface="Roboto Regular"/>
                <a:cs typeface="Roboto Regular"/>
              </a:rPr>
              <a:t>Programma</a:t>
            </a:r>
            <a:endParaRPr lang="nl-NL" b="1" dirty="0">
              <a:latin typeface="Roboto Regular"/>
              <a:cs typeface="Roboto Regular"/>
            </a:endParaRPr>
          </a:p>
        </p:txBody>
      </p:sp>
      <p:sp>
        <p:nvSpPr>
          <p:cNvPr id="3" name="Tijdelijke aanduiding voor inhoud 2"/>
          <p:cNvSpPr>
            <a:spLocks noGrp="1"/>
          </p:cNvSpPr>
          <p:nvPr>
            <p:ph idx="1"/>
          </p:nvPr>
        </p:nvSpPr>
        <p:spPr>
          <a:xfrm>
            <a:off x="304799" y="1591733"/>
            <a:ext cx="8636001" cy="4525963"/>
          </a:xfrm>
        </p:spPr>
        <p:txBody>
          <a:bodyPr>
            <a:normAutofit/>
          </a:bodyPr>
          <a:lstStyle/>
          <a:p>
            <a:pPr marL="0" indent="0">
              <a:lnSpc>
                <a:spcPct val="120000"/>
              </a:lnSpc>
              <a:buNone/>
            </a:pPr>
            <a:r>
              <a:rPr lang="nl-NL" sz="2800" dirty="0" smtClean="0">
                <a:solidFill>
                  <a:srgbClr val="472B05"/>
                </a:solidFill>
                <a:latin typeface="Roboto Regular"/>
                <a:cs typeface="Roboto Regular"/>
              </a:rPr>
              <a:t>1a) Deel 1: De </a:t>
            </a:r>
            <a:r>
              <a:rPr lang="nl-NL" sz="2800" b="1" dirty="0" smtClean="0">
                <a:solidFill>
                  <a:srgbClr val="472B05"/>
                </a:solidFill>
                <a:latin typeface="Roboto Regular"/>
                <a:cs typeface="Roboto Regular"/>
              </a:rPr>
              <a:t>zuiverheid </a:t>
            </a:r>
            <a:r>
              <a:rPr lang="nl-NL" sz="2800" dirty="0" smtClean="0">
                <a:solidFill>
                  <a:srgbClr val="472B05"/>
                </a:solidFill>
                <a:latin typeface="Roboto Regular"/>
                <a:cs typeface="Roboto Regular"/>
              </a:rPr>
              <a:t>van het Lichaam bedreigd 											</a:t>
            </a:r>
            <a:r>
              <a:rPr lang="nl-NL" sz="2800" i="1" dirty="0" smtClean="0">
                <a:solidFill>
                  <a:srgbClr val="472B05"/>
                </a:solidFill>
                <a:latin typeface="Roboto Regular"/>
                <a:cs typeface="Roboto Regular"/>
              </a:rPr>
              <a:t>(Hand. 5:1-11)</a:t>
            </a:r>
          </a:p>
          <a:p>
            <a:pPr marL="0" indent="0">
              <a:lnSpc>
                <a:spcPct val="120000"/>
              </a:lnSpc>
              <a:buNone/>
            </a:pPr>
            <a:r>
              <a:rPr lang="nl-NL" sz="2800" dirty="0" smtClean="0">
                <a:solidFill>
                  <a:srgbClr val="472B05"/>
                </a:solidFill>
                <a:latin typeface="Roboto Regular"/>
                <a:cs typeface="Roboto Regular"/>
              </a:rPr>
              <a:t>1b) Bespreking</a:t>
            </a:r>
            <a:endParaRPr lang="nl-NL" sz="2800" dirty="0">
              <a:solidFill>
                <a:srgbClr val="472B05"/>
              </a:solidFill>
              <a:latin typeface="Roboto Regular"/>
              <a:cs typeface="Roboto Regular"/>
            </a:endParaRPr>
          </a:p>
          <a:p>
            <a:pPr marL="0" indent="0">
              <a:lnSpc>
                <a:spcPct val="120000"/>
              </a:lnSpc>
              <a:buNone/>
            </a:pPr>
            <a:r>
              <a:rPr lang="nl-NL" sz="2800" dirty="0" smtClean="0">
                <a:solidFill>
                  <a:srgbClr val="472B05"/>
                </a:solidFill>
                <a:latin typeface="Roboto Regular"/>
                <a:cs typeface="Roboto Regular"/>
              </a:rPr>
              <a:t>2a) Deel 2: </a:t>
            </a:r>
            <a:r>
              <a:rPr lang="nl-NL" sz="2800" dirty="0">
                <a:solidFill>
                  <a:srgbClr val="472B05"/>
                </a:solidFill>
                <a:latin typeface="Roboto Regular"/>
                <a:cs typeface="Roboto Regular"/>
              </a:rPr>
              <a:t>De </a:t>
            </a:r>
            <a:r>
              <a:rPr lang="nl-NL" sz="2800" b="1" dirty="0">
                <a:solidFill>
                  <a:srgbClr val="472B05"/>
                </a:solidFill>
                <a:latin typeface="Roboto Regular"/>
                <a:cs typeface="Roboto Regular"/>
              </a:rPr>
              <a:t>eenheid </a:t>
            </a:r>
            <a:r>
              <a:rPr lang="nl-NL" sz="2800" dirty="0">
                <a:solidFill>
                  <a:srgbClr val="472B05"/>
                </a:solidFill>
                <a:latin typeface="Roboto Regular"/>
                <a:cs typeface="Roboto Regular"/>
              </a:rPr>
              <a:t>van het </a:t>
            </a:r>
            <a:r>
              <a:rPr lang="nl-NL" sz="2800" dirty="0" smtClean="0">
                <a:solidFill>
                  <a:srgbClr val="472B05"/>
                </a:solidFill>
                <a:latin typeface="Roboto Regular"/>
                <a:cs typeface="Roboto Regular"/>
              </a:rPr>
              <a:t>Lichaam </a:t>
            </a:r>
            <a:r>
              <a:rPr lang="nl-NL" sz="2800" dirty="0">
                <a:solidFill>
                  <a:srgbClr val="472B05"/>
                </a:solidFill>
                <a:latin typeface="Roboto Regular"/>
                <a:cs typeface="Roboto Regular"/>
              </a:rPr>
              <a:t>bedreigd </a:t>
            </a:r>
            <a:r>
              <a:rPr lang="nl-NL" sz="2800" dirty="0" smtClean="0">
                <a:solidFill>
                  <a:srgbClr val="472B05"/>
                </a:solidFill>
                <a:latin typeface="Roboto Regular"/>
                <a:cs typeface="Roboto Regular"/>
              </a:rPr>
              <a:t>											</a:t>
            </a:r>
            <a:r>
              <a:rPr lang="nl-NL" sz="2800" i="1" dirty="0" smtClean="0">
                <a:solidFill>
                  <a:srgbClr val="472B05"/>
                </a:solidFill>
                <a:latin typeface="Roboto Regular"/>
                <a:cs typeface="Roboto Regular"/>
              </a:rPr>
              <a:t>(</a:t>
            </a:r>
            <a:r>
              <a:rPr lang="nl-NL" sz="2800" i="1" dirty="0">
                <a:solidFill>
                  <a:srgbClr val="472B05"/>
                </a:solidFill>
                <a:latin typeface="Roboto Regular"/>
                <a:cs typeface="Roboto Regular"/>
              </a:rPr>
              <a:t>Hand. 6:1-7) </a:t>
            </a:r>
          </a:p>
          <a:p>
            <a:pPr marL="0" indent="0">
              <a:lnSpc>
                <a:spcPct val="120000"/>
              </a:lnSpc>
              <a:buNone/>
            </a:pPr>
            <a:r>
              <a:rPr lang="nl-NL" sz="2800" dirty="0" smtClean="0">
                <a:solidFill>
                  <a:srgbClr val="472B05"/>
                </a:solidFill>
                <a:latin typeface="Roboto Regular"/>
                <a:cs typeface="Roboto Regular"/>
              </a:rPr>
              <a:t>2b) Bespreking</a:t>
            </a:r>
            <a:endParaRPr lang="nl-NL" sz="2800" dirty="0">
              <a:solidFill>
                <a:srgbClr val="472B05"/>
              </a:solidFill>
              <a:latin typeface="Roboto Regular"/>
              <a:cs typeface="Roboto Regular"/>
            </a:endParaRPr>
          </a:p>
          <a:p>
            <a:pPr marL="514350" indent="-514350">
              <a:lnSpc>
                <a:spcPct val="120000"/>
              </a:lnSpc>
              <a:buFont typeface="+mj-lt"/>
              <a:buAutoNum type="arabicPeriod"/>
            </a:pPr>
            <a:endParaRPr lang="nl-NL" sz="2800" dirty="0">
              <a:solidFill>
                <a:srgbClr val="472B05"/>
              </a:solidFill>
              <a:latin typeface="Roboto Regular"/>
              <a:cs typeface="Roboto Regular"/>
            </a:endParaRPr>
          </a:p>
        </p:txBody>
      </p:sp>
    </p:spTree>
    <p:extLst>
      <p:ext uri="{BB962C8B-B14F-4D97-AF65-F5344CB8AC3E}">
        <p14:creationId xmlns:p14="http://schemas.microsoft.com/office/powerpoint/2010/main" val="1253745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rgbClr val="472B05"/>
                </a:solidFill>
                <a:latin typeface="Roboto Regular"/>
                <a:cs typeface="Roboto Regular"/>
              </a:rPr>
              <a:t>Inleiding: de wittebroodsweken voorbij</a:t>
            </a:r>
            <a:endParaRPr lang="nl-NL" b="1" dirty="0">
              <a:latin typeface="Roboto Regular"/>
              <a:cs typeface="Roboto Regular"/>
            </a:endParaRP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621074372"/>
              </p:ext>
            </p:extLst>
          </p:nvPr>
        </p:nvGraphicFramePr>
        <p:xfrm>
          <a:off x="457200" y="1774822"/>
          <a:ext cx="8466666" cy="3582988"/>
        </p:xfrm>
        <a:graphic>
          <a:graphicData uri="http://schemas.openxmlformats.org/drawingml/2006/table">
            <a:tbl>
              <a:tblPr firstRow="1" bandRow="1">
                <a:tableStyleId>{9DCAF9ED-07DC-4A11-8D7F-57B35C25682E}</a:tableStyleId>
              </a:tblPr>
              <a:tblGrid>
                <a:gridCol w="4792133"/>
                <a:gridCol w="1845734"/>
                <a:gridCol w="1828799"/>
              </a:tblGrid>
              <a:tr h="619806">
                <a:tc>
                  <a:txBody>
                    <a:bodyPr/>
                    <a:lstStyle/>
                    <a:p>
                      <a:pPr>
                        <a:lnSpc>
                          <a:spcPct val="115000"/>
                        </a:lnSpc>
                        <a:spcAft>
                          <a:spcPts val="0"/>
                        </a:spcAft>
                      </a:pPr>
                      <a:r>
                        <a:rPr lang="nl-NL" sz="2400" dirty="0" smtClean="0">
                          <a:effectLst/>
                        </a:rPr>
                        <a:t>Strategie van de boze</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dirty="0">
                          <a:effectLst/>
                        </a:rPr>
                        <a:t>Hand.</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dirty="0" smtClean="0">
                          <a:effectLst/>
                        </a:rPr>
                        <a:t>Bedreigd</a:t>
                      </a:r>
                      <a:endParaRPr lang="nl-NL" sz="2400" dirty="0">
                        <a:effectLst/>
                        <a:latin typeface="Trebuchet MS"/>
                        <a:ea typeface="ＭＳ 明朝"/>
                        <a:cs typeface="Times New Roman"/>
                      </a:endParaRPr>
                    </a:p>
                  </a:txBody>
                  <a:tcPr marL="68580" marR="68580" marT="0" marB="0"/>
                </a:tc>
              </a:tr>
              <a:tr h="1171688">
                <a:tc>
                  <a:txBody>
                    <a:bodyPr/>
                    <a:lstStyle/>
                    <a:p>
                      <a:pPr>
                        <a:lnSpc>
                          <a:spcPct val="115000"/>
                        </a:lnSpc>
                        <a:spcAft>
                          <a:spcPts val="0"/>
                        </a:spcAft>
                      </a:pPr>
                      <a:r>
                        <a:rPr lang="nl-NL" sz="2400" dirty="0">
                          <a:effectLst/>
                        </a:rPr>
                        <a:t>(1) tegenstand en </a:t>
                      </a:r>
                      <a:r>
                        <a:rPr lang="nl-NL" sz="2400" b="1" dirty="0">
                          <a:effectLst/>
                        </a:rPr>
                        <a:t>vervolging </a:t>
                      </a:r>
                      <a:r>
                        <a:rPr lang="nl-NL" sz="2400" dirty="0">
                          <a:effectLst/>
                        </a:rPr>
                        <a:t>van buiten de gemeente</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dirty="0" err="1">
                          <a:effectLst/>
                        </a:rPr>
                        <a:t>hfdst</a:t>
                      </a:r>
                      <a:r>
                        <a:rPr lang="nl-NL" sz="2400" dirty="0">
                          <a:effectLst/>
                        </a:rPr>
                        <a:t>. 4; 6:8ev.</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a:effectLst/>
                        </a:rPr>
                        <a:t>veiligheid</a:t>
                      </a:r>
                      <a:endParaRPr lang="nl-NL" sz="2400">
                        <a:effectLst/>
                        <a:latin typeface="Trebuchet MS"/>
                        <a:ea typeface="ＭＳ 明朝"/>
                        <a:cs typeface="Times New Roman"/>
                      </a:endParaRPr>
                    </a:p>
                  </a:txBody>
                  <a:tcPr marL="68580" marR="68580" marT="0" marB="0"/>
                </a:tc>
              </a:tr>
              <a:tr h="1171688">
                <a:tc>
                  <a:txBody>
                    <a:bodyPr/>
                    <a:lstStyle/>
                    <a:p>
                      <a:pPr>
                        <a:lnSpc>
                          <a:spcPct val="115000"/>
                        </a:lnSpc>
                        <a:spcAft>
                          <a:spcPts val="0"/>
                        </a:spcAft>
                      </a:pPr>
                      <a:r>
                        <a:rPr lang="nl-NL" sz="2400" dirty="0">
                          <a:effectLst/>
                        </a:rPr>
                        <a:t>(2) </a:t>
                      </a:r>
                      <a:r>
                        <a:rPr lang="nl-NL" sz="2400" b="1" dirty="0">
                          <a:effectLst/>
                        </a:rPr>
                        <a:t>zonde </a:t>
                      </a:r>
                      <a:r>
                        <a:rPr lang="nl-NL" sz="2400" dirty="0">
                          <a:effectLst/>
                        </a:rPr>
                        <a:t>(onzuiverheid, immoraliteit) in de gemeente	</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a:effectLst/>
                        </a:rPr>
                        <a:t>5:1-11</a:t>
                      </a:r>
                      <a:endParaRPr lang="nl-NL" sz="240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a:effectLst/>
                        </a:rPr>
                        <a:t>heiligheid</a:t>
                      </a:r>
                      <a:endParaRPr lang="nl-NL" sz="2400">
                        <a:effectLst/>
                        <a:latin typeface="Trebuchet MS"/>
                        <a:ea typeface="ＭＳ 明朝"/>
                        <a:cs typeface="Times New Roman"/>
                      </a:endParaRPr>
                    </a:p>
                  </a:txBody>
                  <a:tcPr marL="68580" marR="68580" marT="0" marB="0"/>
                </a:tc>
              </a:tr>
              <a:tr h="619806">
                <a:tc>
                  <a:txBody>
                    <a:bodyPr/>
                    <a:lstStyle/>
                    <a:p>
                      <a:pPr>
                        <a:lnSpc>
                          <a:spcPct val="115000"/>
                        </a:lnSpc>
                        <a:spcAft>
                          <a:spcPts val="0"/>
                        </a:spcAft>
                      </a:pPr>
                      <a:r>
                        <a:rPr lang="nl-NL" sz="2400" dirty="0">
                          <a:effectLst/>
                        </a:rPr>
                        <a:t>(3) </a:t>
                      </a:r>
                      <a:r>
                        <a:rPr lang="nl-NL" sz="2400" b="1" dirty="0">
                          <a:effectLst/>
                        </a:rPr>
                        <a:t>conflict</a:t>
                      </a:r>
                      <a:r>
                        <a:rPr lang="nl-NL" sz="2400" dirty="0">
                          <a:effectLst/>
                        </a:rPr>
                        <a:t> in de gemeente</a:t>
                      </a:r>
                      <a:endParaRPr lang="nl-NL" sz="2400" dirty="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a:effectLst/>
                        </a:rPr>
                        <a:t>6:1-7</a:t>
                      </a:r>
                      <a:endParaRPr lang="nl-NL" sz="2400">
                        <a:effectLst/>
                        <a:latin typeface="Trebuchet MS"/>
                        <a:ea typeface="ＭＳ 明朝"/>
                        <a:cs typeface="Times New Roman"/>
                      </a:endParaRPr>
                    </a:p>
                  </a:txBody>
                  <a:tcPr marL="68580" marR="68580" marT="0" marB="0"/>
                </a:tc>
                <a:tc>
                  <a:txBody>
                    <a:bodyPr/>
                    <a:lstStyle/>
                    <a:p>
                      <a:pPr>
                        <a:lnSpc>
                          <a:spcPct val="115000"/>
                        </a:lnSpc>
                        <a:spcAft>
                          <a:spcPts val="0"/>
                        </a:spcAft>
                      </a:pPr>
                      <a:r>
                        <a:rPr lang="nl-NL" sz="2400" dirty="0">
                          <a:effectLst/>
                        </a:rPr>
                        <a:t>eenheid</a:t>
                      </a:r>
                      <a:endParaRPr lang="nl-NL" sz="2400" dirty="0">
                        <a:effectLst/>
                        <a:latin typeface="Trebuchet MS"/>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506379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472B05"/>
                </a:solidFill>
                <a:latin typeface="Roboto Regular"/>
                <a:cs typeface="Roboto Regular"/>
              </a:rPr>
              <a:t>1. De </a:t>
            </a:r>
            <a:r>
              <a:rPr lang="nl-NL" b="1" dirty="0" smtClean="0">
                <a:solidFill>
                  <a:srgbClr val="472B05"/>
                </a:solidFill>
                <a:latin typeface="Roboto Regular"/>
                <a:cs typeface="Roboto Regular"/>
              </a:rPr>
              <a:t>zuiverheid </a:t>
            </a:r>
            <a:r>
              <a:rPr lang="nl-NL" dirty="0" smtClean="0">
                <a:solidFill>
                  <a:srgbClr val="472B05"/>
                </a:solidFill>
                <a:latin typeface="Roboto Regular"/>
                <a:cs typeface="Roboto Regular"/>
              </a:rPr>
              <a:t>van het Lichaam bedreigd (5:1-11)</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rmAutofit/>
          </a:bodyPr>
          <a:lstStyle/>
          <a:p>
            <a:pPr>
              <a:lnSpc>
                <a:spcPct val="120000"/>
              </a:lnSpc>
            </a:pPr>
            <a:r>
              <a:rPr lang="nl-NL" sz="2800" dirty="0">
                <a:solidFill>
                  <a:srgbClr val="472B05"/>
                </a:solidFill>
                <a:latin typeface="Roboto Regular"/>
                <a:cs typeface="Roboto Regular"/>
              </a:rPr>
              <a:t>d</a:t>
            </a:r>
            <a:r>
              <a:rPr lang="nl-NL" sz="2800" dirty="0" smtClean="0">
                <a:solidFill>
                  <a:srgbClr val="472B05"/>
                </a:solidFill>
                <a:latin typeface="Roboto Regular"/>
                <a:cs typeface="Roboto Regular"/>
              </a:rPr>
              <a:t>irecte context: 4:32-37</a:t>
            </a:r>
          </a:p>
          <a:p>
            <a:endParaRPr lang="nl-NL" sz="2800" dirty="0">
              <a:solidFill>
                <a:srgbClr val="472B05"/>
              </a:solidFill>
              <a:latin typeface="Roboto Regular"/>
              <a:cs typeface="Roboto Regular"/>
            </a:endParaRPr>
          </a:p>
          <a:p>
            <a:pPr marL="400050" lvl="1" indent="0">
              <a:buNone/>
            </a:pPr>
            <a:r>
              <a:rPr lang="nl-NL" i="1" u="sng" dirty="0" err="1" smtClean="0">
                <a:solidFill>
                  <a:srgbClr val="472B05"/>
                </a:solidFill>
                <a:latin typeface="Roboto Regular"/>
                <a:cs typeface="Roboto Regular"/>
              </a:rPr>
              <a:t>Barnabas</a:t>
            </a:r>
            <a:r>
              <a:rPr lang="nl-NL" i="1" u="sng" dirty="0">
                <a:solidFill>
                  <a:srgbClr val="472B05"/>
                </a:solidFill>
                <a:latin typeface="Roboto Regular"/>
                <a:cs typeface="Roboto Regular"/>
              </a:rPr>
              <a:t>				Ananias en </a:t>
            </a:r>
            <a:r>
              <a:rPr lang="nl-NL" i="1" u="sng" dirty="0" err="1">
                <a:solidFill>
                  <a:srgbClr val="472B05"/>
                </a:solidFill>
                <a:latin typeface="Roboto Regular"/>
                <a:cs typeface="Roboto Regular"/>
              </a:rPr>
              <a:t>Saffira</a:t>
            </a:r>
            <a:endParaRPr lang="nl-NL" i="1" u="sng" dirty="0">
              <a:solidFill>
                <a:srgbClr val="472B05"/>
              </a:solidFill>
              <a:latin typeface="Roboto Regular"/>
              <a:cs typeface="Roboto Regular"/>
            </a:endParaRPr>
          </a:p>
          <a:p>
            <a:pPr marL="400050" lvl="1" indent="0">
              <a:buNone/>
            </a:pPr>
            <a:r>
              <a:rPr lang="nl-NL" dirty="0">
                <a:solidFill>
                  <a:srgbClr val="472B05"/>
                </a:solidFill>
                <a:latin typeface="Roboto Regular"/>
                <a:cs typeface="Roboto Regular"/>
              </a:rPr>
              <a:t>gulheid 		</a:t>
            </a:r>
            <a:r>
              <a:rPr lang="nl-NL" dirty="0" smtClean="0">
                <a:solidFill>
                  <a:srgbClr val="472B05"/>
                </a:solidFill>
                <a:latin typeface="Roboto Regular"/>
                <a:cs typeface="Roboto Regular"/>
              </a:rPr>
              <a:t>	– </a:t>
            </a:r>
            <a:r>
              <a:rPr lang="nl-NL" dirty="0">
                <a:solidFill>
                  <a:srgbClr val="472B05"/>
                </a:solidFill>
                <a:latin typeface="Roboto Regular"/>
                <a:cs typeface="Roboto Regular"/>
              </a:rPr>
              <a:t>		gierigheid</a:t>
            </a:r>
          </a:p>
          <a:p>
            <a:pPr marL="400050" lvl="1" indent="0">
              <a:buNone/>
            </a:pPr>
            <a:r>
              <a:rPr lang="nl-NL" dirty="0">
                <a:solidFill>
                  <a:srgbClr val="472B05"/>
                </a:solidFill>
                <a:latin typeface="Roboto Regular"/>
                <a:cs typeface="Roboto Regular"/>
              </a:rPr>
              <a:t>openheid 		– 		bedrog </a:t>
            </a:r>
          </a:p>
          <a:p>
            <a:pPr>
              <a:lnSpc>
                <a:spcPct val="120000"/>
              </a:lnSpc>
            </a:pPr>
            <a:endParaRPr lang="nl-NL" sz="2800" dirty="0">
              <a:solidFill>
                <a:srgbClr val="472B05"/>
              </a:solidFill>
              <a:latin typeface="Roboto Regular"/>
              <a:cs typeface="Roboto Regular"/>
            </a:endParaRPr>
          </a:p>
        </p:txBody>
      </p:sp>
    </p:spTree>
    <p:extLst>
      <p:ext uri="{BB962C8B-B14F-4D97-AF65-F5344CB8AC3E}">
        <p14:creationId xmlns:p14="http://schemas.microsoft.com/office/powerpoint/2010/main" val="332283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55918"/>
            <a:ext cx="8229600" cy="1143000"/>
          </a:xfrm>
        </p:spPr>
        <p:txBody>
          <a:bodyPr>
            <a:normAutofit fontScale="90000"/>
          </a:bodyPr>
          <a:lstStyle/>
          <a:p>
            <a:r>
              <a:rPr lang="nl-NL" dirty="0" smtClean="0">
                <a:solidFill>
                  <a:srgbClr val="472B05"/>
                </a:solidFill>
                <a:latin typeface="Roboto Regular"/>
                <a:cs typeface="Roboto Regular"/>
              </a:rPr>
              <a:t>A</a:t>
            </a:r>
            <a:r>
              <a:rPr lang="nl-NL" dirty="0">
                <a:solidFill>
                  <a:srgbClr val="472B05"/>
                </a:solidFill>
                <a:latin typeface="Roboto Regular"/>
                <a:cs typeface="Roboto Regular"/>
              </a:rPr>
              <a:t>)</a:t>
            </a:r>
            <a:r>
              <a:rPr lang="nl-NL" dirty="0" smtClean="0">
                <a:solidFill>
                  <a:srgbClr val="472B05"/>
                </a:solidFill>
                <a:latin typeface="Roboto Regular"/>
                <a:cs typeface="Roboto Regular"/>
              </a:rPr>
              <a:t> </a:t>
            </a:r>
            <a:r>
              <a:rPr lang="nl-NL" b="1" dirty="0" smtClean="0">
                <a:solidFill>
                  <a:srgbClr val="472B05"/>
                </a:solidFill>
                <a:latin typeface="Roboto Regular"/>
                <a:cs typeface="Roboto Regular"/>
              </a:rPr>
              <a:t>Probleem</a:t>
            </a:r>
            <a:r>
              <a:rPr lang="nl-NL" dirty="0" smtClean="0">
                <a:solidFill>
                  <a:srgbClr val="472B05"/>
                </a:solidFill>
                <a:latin typeface="Roboto Regular"/>
                <a:cs typeface="Roboto Regular"/>
              </a:rPr>
              <a:t>: de </a:t>
            </a:r>
            <a:r>
              <a:rPr lang="nl-NL" b="1" dirty="0" smtClean="0">
                <a:solidFill>
                  <a:srgbClr val="472B05"/>
                </a:solidFill>
                <a:latin typeface="Roboto Regular"/>
                <a:cs typeface="Roboto Regular"/>
              </a:rPr>
              <a:t>zonde </a:t>
            </a:r>
            <a:r>
              <a:rPr lang="nl-NL" dirty="0" smtClean="0">
                <a:solidFill>
                  <a:srgbClr val="472B05"/>
                </a:solidFill>
                <a:latin typeface="Roboto Regular"/>
                <a:cs typeface="Roboto Regular"/>
              </a:rPr>
              <a:t>van A &amp; S</a:t>
            </a:r>
            <a:endParaRPr lang="nl-NL" dirty="0">
              <a:latin typeface="Roboto Regular"/>
              <a:cs typeface="Roboto Regular"/>
            </a:endParaRPr>
          </a:p>
        </p:txBody>
      </p:sp>
      <p:sp>
        <p:nvSpPr>
          <p:cNvPr id="3" name="Tijdelijke aanduiding voor inhoud 2"/>
          <p:cNvSpPr>
            <a:spLocks noGrp="1"/>
          </p:cNvSpPr>
          <p:nvPr>
            <p:ph idx="1"/>
          </p:nvPr>
        </p:nvSpPr>
        <p:spPr>
          <a:xfrm>
            <a:off x="457200" y="1699860"/>
            <a:ext cx="8229600" cy="4525963"/>
          </a:xfrm>
        </p:spPr>
        <p:txBody>
          <a:bodyPr>
            <a:noAutofit/>
          </a:bodyPr>
          <a:lstStyle/>
          <a:p>
            <a:pPr>
              <a:lnSpc>
                <a:spcPct val="110000"/>
              </a:lnSpc>
            </a:pPr>
            <a:r>
              <a:rPr lang="nl-NL" sz="2600" dirty="0" smtClean="0">
                <a:solidFill>
                  <a:srgbClr val="472B05"/>
                </a:solidFill>
                <a:latin typeface="Roboto Regular"/>
                <a:cs typeface="Roboto Regular"/>
              </a:rPr>
              <a:t>Hun </a:t>
            </a:r>
            <a:r>
              <a:rPr lang="nl-NL" sz="2600" dirty="0">
                <a:solidFill>
                  <a:srgbClr val="472B05"/>
                </a:solidFill>
                <a:latin typeface="Roboto Regular"/>
                <a:cs typeface="Roboto Regular"/>
              </a:rPr>
              <a:t>zonde is </a:t>
            </a:r>
            <a:r>
              <a:rPr lang="nl-NL" sz="2600" b="1" i="1" dirty="0">
                <a:solidFill>
                  <a:srgbClr val="472B05"/>
                </a:solidFill>
                <a:latin typeface="Roboto Regular"/>
                <a:cs typeface="Roboto Regular"/>
              </a:rPr>
              <a:t>tegen God.</a:t>
            </a:r>
          </a:p>
          <a:p>
            <a:pPr>
              <a:lnSpc>
                <a:spcPct val="110000"/>
              </a:lnSpc>
            </a:pPr>
            <a:r>
              <a:rPr lang="nl-NL" sz="2600" dirty="0">
                <a:solidFill>
                  <a:srgbClr val="472B05"/>
                </a:solidFill>
                <a:latin typeface="Roboto Regular"/>
                <a:cs typeface="Roboto Regular"/>
              </a:rPr>
              <a:t>Hun zonde </a:t>
            </a:r>
            <a:r>
              <a:rPr lang="nl-NL" sz="2600" b="1" i="1" dirty="0">
                <a:solidFill>
                  <a:srgbClr val="472B05"/>
                </a:solidFill>
                <a:latin typeface="Roboto Regular"/>
                <a:cs typeface="Roboto Regular"/>
              </a:rPr>
              <a:t>geeft plaats aan de duivel. </a:t>
            </a:r>
          </a:p>
          <a:p>
            <a:pPr>
              <a:lnSpc>
                <a:spcPct val="110000"/>
              </a:lnSpc>
            </a:pPr>
            <a:r>
              <a:rPr lang="nl-NL" sz="2600" dirty="0">
                <a:solidFill>
                  <a:srgbClr val="472B05"/>
                </a:solidFill>
                <a:latin typeface="Roboto Regular"/>
                <a:cs typeface="Roboto Regular"/>
              </a:rPr>
              <a:t>Hun zonde is </a:t>
            </a:r>
            <a:r>
              <a:rPr lang="nl-NL" sz="2600" b="1" i="1" dirty="0">
                <a:solidFill>
                  <a:srgbClr val="472B05"/>
                </a:solidFill>
                <a:latin typeface="Roboto Regular"/>
                <a:cs typeface="Roboto Regular"/>
              </a:rPr>
              <a:t>doelbewust.</a:t>
            </a:r>
          </a:p>
          <a:p>
            <a:pPr>
              <a:lnSpc>
                <a:spcPct val="110000"/>
              </a:lnSpc>
            </a:pPr>
            <a:r>
              <a:rPr lang="nl-NL" sz="2600" dirty="0">
                <a:solidFill>
                  <a:srgbClr val="472B05"/>
                </a:solidFill>
                <a:latin typeface="Roboto Regular"/>
                <a:cs typeface="Roboto Regular"/>
              </a:rPr>
              <a:t>Hun zonde is </a:t>
            </a:r>
            <a:r>
              <a:rPr lang="nl-NL" sz="2600" b="1" i="1" dirty="0">
                <a:solidFill>
                  <a:srgbClr val="472B05"/>
                </a:solidFill>
                <a:latin typeface="Roboto Regular"/>
                <a:cs typeface="Roboto Regular"/>
              </a:rPr>
              <a:t>gezamenlijk. </a:t>
            </a:r>
          </a:p>
          <a:p>
            <a:pPr>
              <a:lnSpc>
                <a:spcPct val="110000"/>
              </a:lnSpc>
            </a:pPr>
            <a:r>
              <a:rPr lang="nl-NL" sz="2600" dirty="0">
                <a:solidFill>
                  <a:srgbClr val="472B05"/>
                </a:solidFill>
                <a:latin typeface="Roboto Regular"/>
                <a:cs typeface="Roboto Regular"/>
              </a:rPr>
              <a:t>Hun zonde is </a:t>
            </a:r>
            <a:r>
              <a:rPr lang="nl-NL" sz="2600" b="1" i="1" dirty="0">
                <a:solidFill>
                  <a:srgbClr val="472B05"/>
                </a:solidFill>
                <a:latin typeface="Roboto Regular"/>
                <a:cs typeface="Roboto Regular"/>
              </a:rPr>
              <a:t>verborgen.</a:t>
            </a:r>
          </a:p>
          <a:p>
            <a:pPr>
              <a:lnSpc>
                <a:spcPct val="110000"/>
              </a:lnSpc>
            </a:pPr>
            <a:r>
              <a:rPr lang="nl-NL" sz="2600" dirty="0">
                <a:solidFill>
                  <a:srgbClr val="472B05"/>
                </a:solidFill>
                <a:latin typeface="Roboto Regular"/>
                <a:cs typeface="Roboto Regular"/>
              </a:rPr>
              <a:t>Hun zonde is </a:t>
            </a:r>
            <a:r>
              <a:rPr lang="nl-NL" sz="2600" b="1" i="1" dirty="0" smtClean="0">
                <a:solidFill>
                  <a:srgbClr val="472B05"/>
                </a:solidFill>
                <a:latin typeface="Roboto Regular"/>
                <a:cs typeface="Roboto Regular"/>
              </a:rPr>
              <a:t>verdraait </a:t>
            </a:r>
            <a:r>
              <a:rPr lang="nl-NL" sz="2600" dirty="0" smtClean="0">
                <a:solidFill>
                  <a:srgbClr val="472B05"/>
                </a:solidFill>
                <a:latin typeface="Roboto Regular"/>
                <a:cs typeface="Roboto Regular"/>
              </a:rPr>
              <a:t>iets </a:t>
            </a:r>
            <a:r>
              <a:rPr lang="nl-NL" sz="2600" b="1" i="1" dirty="0">
                <a:solidFill>
                  <a:srgbClr val="472B05"/>
                </a:solidFill>
                <a:latin typeface="Roboto Regular"/>
                <a:cs typeface="Roboto Regular"/>
              </a:rPr>
              <a:t>goeds </a:t>
            </a:r>
            <a:r>
              <a:rPr lang="nl-NL" sz="2600" dirty="0">
                <a:solidFill>
                  <a:srgbClr val="472B05"/>
                </a:solidFill>
                <a:latin typeface="Roboto Regular"/>
                <a:cs typeface="Roboto Regular"/>
              </a:rPr>
              <a:t>in iets </a:t>
            </a:r>
            <a:r>
              <a:rPr lang="nl-NL" sz="2600" b="1" i="1" dirty="0">
                <a:solidFill>
                  <a:srgbClr val="472B05"/>
                </a:solidFill>
                <a:latin typeface="Roboto Regular"/>
                <a:cs typeface="Roboto Regular"/>
              </a:rPr>
              <a:t>slechts.</a:t>
            </a:r>
          </a:p>
          <a:p>
            <a:pPr>
              <a:lnSpc>
                <a:spcPct val="110000"/>
              </a:lnSpc>
            </a:pPr>
            <a:r>
              <a:rPr lang="nl-NL" sz="2600" dirty="0">
                <a:solidFill>
                  <a:srgbClr val="472B05"/>
                </a:solidFill>
                <a:latin typeface="Roboto Regular"/>
                <a:cs typeface="Roboto Regular"/>
              </a:rPr>
              <a:t>Hun zonde komt voort uit </a:t>
            </a:r>
            <a:r>
              <a:rPr lang="nl-NL" sz="2600" b="1" i="1" dirty="0">
                <a:solidFill>
                  <a:srgbClr val="472B05"/>
                </a:solidFill>
                <a:latin typeface="Roboto Regular"/>
                <a:cs typeface="Roboto Regular"/>
              </a:rPr>
              <a:t>een eerzuchtig hart. </a:t>
            </a: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[ 1. De zuiverheid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301061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7212"/>
            <a:ext cx="8229600" cy="1143000"/>
          </a:xfrm>
        </p:spPr>
        <p:txBody>
          <a:bodyPr>
            <a:noAutofit/>
          </a:bodyPr>
          <a:lstStyle/>
          <a:p>
            <a:r>
              <a:rPr lang="nl-NL" sz="3400" dirty="0" smtClean="0">
                <a:solidFill>
                  <a:srgbClr val="472B05"/>
                </a:solidFill>
                <a:latin typeface="Roboto Regular"/>
                <a:cs typeface="Roboto Regular"/>
              </a:rPr>
              <a:t>B</a:t>
            </a:r>
            <a:r>
              <a:rPr lang="nl-NL" sz="3400" dirty="0">
                <a:solidFill>
                  <a:srgbClr val="472B05"/>
                </a:solidFill>
                <a:latin typeface="Roboto Regular"/>
                <a:cs typeface="Roboto Regular"/>
              </a:rPr>
              <a:t>)</a:t>
            </a:r>
            <a:r>
              <a:rPr lang="nl-NL" sz="3400" dirty="0" smtClean="0">
                <a:solidFill>
                  <a:srgbClr val="472B05"/>
                </a:solidFill>
                <a:latin typeface="Roboto Regular"/>
                <a:cs typeface="Roboto Regular"/>
              </a:rPr>
              <a:t> </a:t>
            </a:r>
            <a:r>
              <a:rPr lang="nl-NL" sz="3400" b="1" dirty="0">
                <a:solidFill>
                  <a:srgbClr val="472B05"/>
                </a:solidFill>
                <a:latin typeface="Roboto Regular"/>
                <a:cs typeface="Roboto Regular"/>
              </a:rPr>
              <a:t>Oplossing</a:t>
            </a:r>
            <a:r>
              <a:rPr lang="nl-NL" sz="3400" dirty="0">
                <a:solidFill>
                  <a:srgbClr val="472B05"/>
                </a:solidFill>
                <a:latin typeface="Roboto Regular"/>
                <a:cs typeface="Roboto Regular"/>
              </a:rPr>
              <a:t>: de zonde </a:t>
            </a:r>
            <a:r>
              <a:rPr lang="nl-NL" sz="3400" b="1" dirty="0">
                <a:solidFill>
                  <a:srgbClr val="472B05"/>
                </a:solidFill>
                <a:latin typeface="Roboto Regular"/>
                <a:cs typeface="Roboto Regular"/>
              </a:rPr>
              <a:t>doorzien </a:t>
            </a:r>
            <a:r>
              <a:rPr lang="nl-NL" sz="3400" dirty="0">
                <a:solidFill>
                  <a:srgbClr val="472B05"/>
                </a:solidFill>
                <a:latin typeface="Roboto Regular"/>
                <a:cs typeface="Roboto Regular"/>
              </a:rPr>
              <a:t>en </a:t>
            </a:r>
            <a:r>
              <a:rPr lang="nl-NL" sz="3400" b="1" dirty="0">
                <a:solidFill>
                  <a:srgbClr val="472B05"/>
                </a:solidFill>
                <a:latin typeface="Roboto Regular"/>
                <a:cs typeface="Roboto Regular"/>
              </a:rPr>
              <a:t>aanpakken</a:t>
            </a:r>
          </a:p>
        </p:txBody>
      </p:sp>
      <p:sp>
        <p:nvSpPr>
          <p:cNvPr id="3" name="Tijdelijke aanduiding voor inhoud 2"/>
          <p:cNvSpPr>
            <a:spLocks noGrp="1"/>
          </p:cNvSpPr>
          <p:nvPr>
            <p:ph idx="1"/>
          </p:nvPr>
        </p:nvSpPr>
        <p:spPr>
          <a:xfrm>
            <a:off x="457200" y="1723320"/>
            <a:ext cx="8229600" cy="4525963"/>
          </a:xfrm>
        </p:spPr>
        <p:txBody>
          <a:bodyPr>
            <a:noAutofit/>
          </a:bodyPr>
          <a:lstStyle/>
          <a:p>
            <a:pPr>
              <a:lnSpc>
                <a:spcPct val="110000"/>
              </a:lnSpc>
            </a:pPr>
            <a:r>
              <a:rPr lang="nl-NL" sz="2600" dirty="0" smtClean="0">
                <a:solidFill>
                  <a:srgbClr val="472B05"/>
                </a:solidFill>
                <a:latin typeface="Roboto Regular"/>
                <a:cs typeface="Roboto Regular"/>
              </a:rPr>
              <a:t>Petrus </a:t>
            </a:r>
            <a:r>
              <a:rPr lang="nl-NL" sz="2600" b="1" dirty="0" smtClean="0">
                <a:solidFill>
                  <a:srgbClr val="472B05"/>
                </a:solidFill>
                <a:latin typeface="Roboto Regular"/>
                <a:cs typeface="Roboto Regular"/>
              </a:rPr>
              <a:t>doorziet </a:t>
            </a:r>
            <a:r>
              <a:rPr lang="nl-NL" sz="2600" dirty="0" smtClean="0">
                <a:solidFill>
                  <a:srgbClr val="472B05"/>
                </a:solidFill>
                <a:latin typeface="Roboto Regular"/>
                <a:cs typeface="Roboto Regular"/>
              </a:rPr>
              <a:t>de zonde van Ananias door de Heilige Geest.</a:t>
            </a:r>
          </a:p>
          <a:p>
            <a:pPr lvl="1">
              <a:lnSpc>
                <a:spcPct val="110000"/>
              </a:lnSpc>
            </a:pPr>
            <a:r>
              <a:rPr lang="nl-NL" sz="2200" dirty="0" smtClean="0">
                <a:solidFill>
                  <a:srgbClr val="472B05"/>
                </a:solidFill>
                <a:latin typeface="Roboto Regular"/>
                <a:cs typeface="Roboto Regular"/>
              </a:rPr>
              <a:t>Woord van kennis? Zie 1 Kor. 12:8.</a:t>
            </a:r>
          </a:p>
          <a:p>
            <a:pPr lvl="1">
              <a:lnSpc>
                <a:spcPct val="110000"/>
              </a:lnSpc>
            </a:pPr>
            <a:r>
              <a:rPr lang="nl-NL" sz="2200" dirty="0" smtClean="0">
                <a:solidFill>
                  <a:srgbClr val="472B05"/>
                </a:solidFill>
                <a:latin typeface="Roboto Regular"/>
                <a:cs typeface="Roboto Regular"/>
              </a:rPr>
              <a:t>Andere situaties: Hand. 8:21, 23; 13:9.</a:t>
            </a:r>
          </a:p>
          <a:p>
            <a:pPr>
              <a:lnSpc>
                <a:spcPct val="110000"/>
              </a:lnSpc>
            </a:pPr>
            <a:r>
              <a:rPr lang="nl-NL" sz="2600" dirty="0" smtClean="0">
                <a:solidFill>
                  <a:srgbClr val="472B05"/>
                </a:solidFill>
                <a:latin typeface="Roboto Regular"/>
                <a:cs typeface="Roboto Regular"/>
              </a:rPr>
              <a:t>Petrus </a:t>
            </a:r>
            <a:r>
              <a:rPr lang="nl-NL" sz="2600" b="1" dirty="0" smtClean="0">
                <a:solidFill>
                  <a:srgbClr val="472B05"/>
                </a:solidFill>
                <a:latin typeface="Roboto Regular"/>
                <a:cs typeface="Roboto Regular"/>
              </a:rPr>
              <a:t>confronteert </a:t>
            </a:r>
            <a:r>
              <a:rPr lang="nl-NL" sz="2600" dirty="0" smtClean="0">
                <a:solidFill>
                  <a:srgbClr val="472B05"/>
                </a:solidFill>
                <a:latin typeface="Roboto Regular"/>
                <a:cs typeface="Roboto Regular"/>
              </a:rPr>
              <a:t>A&amp;S met de zonde. Hij dealt ermee.</a:t>
            </a:r>
          </a:p>
          <a:p>
            <a:pPr lvl="1">
              <a:lnSpc>
                <a:spcPct val="110000"/>
              </a:lnSpc>
            </a:pPr>
            <a:r>
              <a:rPr lang="nl-NL" sz="2200" dirty="0" smtClean="0">
                <a:solidFill>
                  <a:srgbClr val="472B05"/>
                </a:solidFill>
                <a:latin typeface="Roboto Regular"/>
                <a:cs typeface="Roboto Regular"/>
              </a:rPr>
              <a:t>Niet laten voortwoekeren, dan kan het wortel schieten.</a:t>
            </a:r>
          </a:p>
          <a:p>
            <a:pPr lvl="1">
              <a:lnSpc>
                <a:spcPct val="110000"/>
              </a:lnSpc>
            </a:pPr>
            <a:r>
              <a:rPr lang="nl-NL" sz="2200" dirty="0" smtClean="0">
                <a:solidFill>
                  <a:srgbClr val="472B05"/>
                </a:solidFill>
                <a:latin typeface="Roboto Regular"/>
                <a:cs typeface="Roboto Regular"/>
              </a:rPr>
              <a:t>Zonde die de gemeente als geheel aangaat wordt ook in het openbaar behandeld.</a:t>
            </a:r>
            <a:endParaRPr lang="nl-NL" sz="2200" dirty="0">
              <a:solidFill>
                <a:srgbClr val="472B05"/>
              </a:solidFill>
              <a:latin typeface="Roboto Regular"/>
              <a:cs typeface="Roboto Regular"/>
            </a:endParaRP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[ 1. De zuiverheid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3114012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7212"/>
            <a:ext cx="8229600" cy="1143000"/>
          </a:xfrm>
        </p:spPr>
        <p:txBody>
          <a:bodyPr>
            <a:noAutofit/>
          </a:bodyPr>
          <a:lstStyle/>
          <a:p>
            <a:r>
              <a:rPr lang="nl-NL" sz="3400" dirty="0" smtClean="0">
                <a:solidFill>
                  <a:srgbClr val="472B05"/>
                </a:solidFill>
                <a:latin typeface="Roboto Regular"/>
                <a:cs typeface="Roboto Regular"/>
              </a:rPr>
              <a:t>C</a:t>
            </a:r>
            <a:r>
              <a:rPr lang="nl-NL" sz="3400" dirty="0">
                <a:solidFill>
                  <a:srgbClr val="472B05"/>
                </a:solidFill>
                <a:latin typeface="Roboto Regular"/>
                <a:cs typeface="Roboto Regular"/>
              </a:rPr>
              <a:t>) </a:t>
            </a:r>
            <a:r>
              <a:rPr lang="nl-NL" sz="3400" b="1" dirty="0">
                <a:solidFill>
                  <a:srgbClr val="472B05"/>
                </a:solidFill>
                <a:latin typeface="Roboto Regular"/>
                <a:cs typeface="Roboto Regular"/>
              </a:rPr>
              <a:t>Gevolg: </a:t>
            </a:r>
            <a:r>
              <a:rPr lang="nl-NL" sz="3400" dirty="0" smtClean="0">
                <a:solidFill>
                  <a:srgbClr val="472B05"/>
                </a:solidFill>
                <a:latin typeface="Roboto Regular"/>
                <a:cs typeface="Roboto Regular"/>
              </a:rPr>
              <a:t>heilig </a:t>
            </a:r>
            <a:r>
              <a:rPr lang="nl-NL" sz="3400" b="1" dirty="0">
                <a:solidFill>
                  <a:srgbClr val="472B05"/>
                </a:solidFill>
                <a:latin typeface="Roboto Regular"/>
                <a:cs typeface="Roboto Regular"/>
              </a:rPr>
              <a:t>ontzag </a:t>
            </a:r>
            <a:r>
              <a:rPr lang="nl-NL" sz="3400" dirty="0">
                <a:solidFill>
                  <a:srgbClr val="472B05"/>
                </a:solidFill>
                <a:latin typeface="Roboto Regular"/>
                <a:cs typeface="Roboto Regular"/>
              </a:rPr>
              <a:t>voor </a:t>
            </a:r>
            <a:r>
              <a:rPr lang="nl-NL" sz="3400" dirty="0" smtClean="0">
                <a:solidFill>
                  <a:srgbClr val="472B05"/>
                </a:solidFill>
                <a:latin typeface="Roboto Regular"/>
                <a:cs typeface="Roboto Regular"/>
              </a:rPr>
              <a:t>God</a:t>
            </a:r>
            <a:endParaRPr lang="nl-NL" sz="3400" b="1"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723320"/>
            <a:ext cx="8382000" cy="4525963"/>
          </a:xfrm>
        </p:spPr>
        <p:txBody>
          <a:bodyPr>
            <a:noAutofit/>
          </a:bodyPr>
          <a:lstStyle/>
          <a:p>
            <a:pPr>
              <a:lnSpc>
                <a:spcPct val="110000"/>
              </a:lnSpc>
            </a:pPr>
            <a:r>
              <a:rPr lang="nl-NL" sz="2600" dirty="0" smtClean="0">
                <a:solidFill>
                  <a:srgbClr val="472B05"/>
                </a:solidFill>
                <a:latin typeface="Roboto Regular"/>
                <a:cs typeface="Roboto Regular"/>
              </a:rPr>
              <a:t>Grote vrees over de gemeente! (</a:t>
            </a:r>
            <a:r>
              <a:rPr lang="nl-NL" sz="2600" dirty="0" err="1" smtClean="0">
                <a:solidFill>
                  <a:srgbClr val="472B05"/>
                </a:solidFill>
                <a:latin typeface="Roboto Regular"/>
                <a:cs typeface="Roboto Regular"/>
              </a:rPr>
              <a:t>vs</a:t>
            </a:r>
            <a:r>
              <a:rPr lang="nl-NL" sz="2600" dirty="0" smtClean="0">
                <a:solidFill>
                  <a:srgbClr val="472B05"/>
                </a:solidFill>
                <a:latin typeface="Roboto Regular"/>
                <a:cs typeface="Roboto Regular"/>
              </a:rPr>
              <a:t> 5, 11)</a:t>
            </a:r>
          </a:p>
          <a:p>
            <a:pPr lvl="1">
              <a:lnSpc>
                <a:spcPct val="110000"/>
              </a:lnSpc>
            </a:pPr>
            <a:r>
              <a:rPr lang="nl-NL" sz="2200" dirty="0" smtClean="0">
                <a:solidFill>
                  <a:srgbClr val="472B05"/>
                </a:solidFill>
                <a:latin typeface="Roboto Regular"/>
                <a:cs typeface="Roboto Regular"/>
              </a:rPr>
              <a:t>vrees = heilig en liefdevol ontzag</a:t>
            </a:r>
          </a:p>
          <a:p>
            <a:pPr lvl="1">
              <a:lnSpc>
                <a:spcPct val="110000"/>
              </a:lnSpc>
            </a:pPr>
            <a:r>
              <a:rPr lang="nl-NL" sz="2200" dirty="0" smtClean="0">
                <a:solidFill>
                  <a:srgbClr val="472B05"/>
                </a:solidFill>
                <a:latin typeface="Roboto Regular"/>
                <a:cs typeface="Roboto Regular"/>
              </a:rPr>
              <a:t>Spreuken 14:</a:t>
            </a:r>
            <a:r>
              <a:rPr lang="nl-NL" sz="2200" dirty="0">
                <a:solidFill>
                  <a:srgbClr val="472B05"/>
                </a:solidFill>
                <a:latin typeface="Roboto Regular"/>
                <a:cs typeface="Roboto Regular"/>
              </a:rPr>
              <a:t>27</a:t>
            </a:r>
          </a:p>
          <a:p>
            <a:pPr lvl="1">
              <a:lnSpc>
                <a:spcPct val="110000"/>
              </a:lnSpc>
            </a:pPr>
            <a:r>
              <a:rPr lang="en-US" sz="2200" dirty="0">
                <a:solidFill>
                  <a:srgbClr val="472B05"/>
                </a:solidFill>
                <a:latin typeface="Roboto Regular"/>
                <a:cs typeface="Roboto Regular"/>
              </a:rPr>
              <a:t>‘Fear is a friend that alerts us of the danger of sin.</a:t>
            </a:r>
            <a:r>
              <a:rPr lang="en-US" sz="2200" dirty="0" smtClean="0">
                <a:solidFill>
                  <a:srgbClr val="472B05"/>
                </a:solidFill>
                <a:latin typeface="Roboto Regular"/>
                <a:cs typeface="Roboto Regular"/>
              </a:rPr>
              <a:t>’ </a:t>
            </a:r>
            <a:r>
              <a:rPr lang="en-US" sz="1600" baseline="30000" dirty="0" smtClean="0">
                <a:solidFill>
                  <a:srgbClr val="472B05"/>
                </a:solidFill>
                <a:latin typeface="Roboto Regular"/>
                <a:cs typeface="Roboto Regular"/>
              </a:rPr>
              <a:t>(</a:t>
            </a:r>
            <a:r>
              <a:rPr lang="en-US" sz="1600" baseline="30000" dirty="0" err="1" smtClean="0">
                <a:solidFill>
                  <a:srgbClr val="472B05"/>
                </a:solidFill>
                <a:latin typeface="Roboto Regular"/>
                <a:cs typeface="Roboto Regular"/>
              </a:rPr>
              <a:t>Ajith</a:t>
            </a:r>
            <a:r>
              <a:rPr lang="en-US" sz="1600" baseline="30000" dirty="0" smtClean="0">
                <a:solidFill>
                  <a:srgbClr val="472B05"/>
                </a:solidFill>
                <a:latin typeface="Roboto Regular"/>
                <a:cs typeface="Roboto Regular"/>
              </a:rPr>
              <a:t> Fernando)</a:t>
            </a:r>
            <a:endParaRPr lang="nl-NL" sz="1600" baseline="30000" dirty="0">
              <a:solidFill>
                <a:srgbClr val="472B05"/>
              </a:solidFill>
              <a:latin typeface="Roboto Regular"/>
              <a:cs typeface="Roboto Regular"/>
            </a:endParaRPr>
          </a:p>
          <a:p>
            <a:pPr>
              <a:lnSpc>
                <a:spcPct val="110000"/>
              </a:lnSpc>
            </a:pPr>
            <a:r>
              <a:rPr lang="nl-NL" sz="2600" dirty="0" smtClean="0">
                <a:solidFill>
                  <a:srgbClr val="472B05"/>
                </a:solidFill>
                <a:latin typeface="Roboto Regular"/>
                <a:cs typeface="Roboto Regular"/>
              </a:rPr>
              <a:t>De Naam van Jezus is gezuiverd.</a:t>
            </a:r>
          </a:p>
          <a:p>
            <a:pPr>
              <a:lnSpc>
                <a:spcPct val="110000"/>
              </a:lnSpc>
            </a:pPr>
            <a:endParaRPr lang="nl-NL" sz="2600" dirty="0">
              <a:solidFill>
                <a:srgbClr val="472B05"/>
              </a:solidFill>
              <a:latin typeface="Roboto Regular"/>
              <a:cs typeface="Roboto Regular"/>
            </a:endParaRPr>
          </a:p>
          <a:p>
            <a:pPr>
              <a:lnSpc>
                <a:spcPct val="110000"/>
              </a:lnSpc>
            </a:pPr>
            <a:r>
              <a:rPr lang="nl-NL" sz="2600" dirty="0" smtClean="0">
                <a:solidFill>
                  <a:srgbClr val="472B05"/>
                </a:solidFill>
                <a:latin typeface="Roboto Regular"/>
                <a:cs typeface="Roboto Regular"/>
              </a:rPr>
              <a:t>Is het Satan gelukt? Nee! Integendeel</a:t>
            </a:r>
            <a:r>
              <a:rPr lang="mr-IN" sz="2600" dirty="0" smtClean="0">
                <a:solidFill>
                  <a:srgbClr val="472B05"/>
                </a:solidFill>
                <a:latin typeface="Roboto Regular"/>
                <a:cs typeface="Roboto Regular"/>
              </a:rPr>
              <a:t>…</a:t>
            </a:r>
            <a:endParaRPr lang="nl-NL" sz="2600" dirty="0">
              <a:solidFill>
                <a:srgbClr val="472B05"/>
              </a:solidFill>
              <a:latin typeface="Roboto Regular"/>
              <a:cs typeface="Roboto Regular"/>
            </a:endParaRP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[ 1. De zuiverheid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4122161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7212"/>
            <a:ext cx="8229600" cy="1143000"/>
          </a:xfrm>
        </p:spPr>
        <p:txBody>
          <a:bodyPr>
            <a:noAutofit/>
          </a:bodyPr>
          <a:lstStyle/>
          <a:p>
            <a:r>
              <a:rPr lang="nl-NL" sz="3400" b="1" dirty="0" smtClean="0">
                <a:solidFill>
                  <a:srgbClr val="472B05"/>
                </a:solidFill>
                <a:latin typeface="Roboto Regular"/>
                <a:cs typeface="Roboto Regular"/>
              </a:rPr>
              <a:t>Lessen</a:t>
            </a:r>
            <a:endParaRPr lang="nl-NL" sz="3400" b="1"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723320"/>
            <a:ext cx="8229600" cy="4525963"/>
          </a:xfrm>
        </p:spPr>
        <p:txBody>
          <a:bodyPr>
            <a:noAutofit/>
          </a:bodyPr>
          <a:lstStyle/>
          <a:p>
            <a:pPr marL="538163" lvl="0" indent="-538163">
              <a:lnSpc>
                <a:spcPct val="120000"/>
              </a:lnSpc>
              <a:buFont typeface="Wingdings" charset="2"/>
              <a:buChar char="²"/>
            </a:pPr>
            <a:r>
              <a:rPr lang="nl-NL" sz="2600" dirty="0" smtClean="0">
                <a:solidFill>
                  <a:srgbClr val="472B05"/>
                </a:solidFill>
                <a:latin typeface="Roboto Regular"/>
                <a:cs typeface="Roboto Regular"/>
              </a:rPr>
              <a:t>Les </a:t>
            </a:r>
            <a:r>
              <a:rPr lang="nl-NL" sz="2600" dirty="0">
                <a:solidFill>
                  <a:srgbClr val="472B05"/>
                </a:solidFill>
                <a:latin typeface="Roboto Regular"/>
                <a:cs typeface="Roboto Regular"/>
              </a:rPr>
              <a:t>1: De gemeente van Christus bestaat uit </a:t>
            </a:r>
            <a:r>
              <a:rPr lang="nl-NL" sz="2600" dirty="0" smtClean="0">
                <a:solidFill>
                  <a:srgbClr val="472B05"/>
                </a:solidFill>
                <a:latin typeface="Roboto Regular"/>
                <a:cs typeface="Roboto Regular"/>
              </a:rPr>
              <a:t>	</a:t>
            </a:r>
            <a:r>
              <a:rPr lang="nl-NL" sz="2600" b="1" dirty="0" smtClean="0">
                <a:solidFill>
                  <a:srgbClr val="472B05"/>
                </a:solidFill>
                <a:latin typeface="Roboto Regular"/>
                <a:cs typeface="Roboto Regular"/>
              </a:rPr>
              <a:t>onvolmaakte </a:t>
            </a:r>
            <a:r>
              <a:rPr lang="nl-NL" sz="2600" b="1" dirty="0">
                <a:solidFill>
                  <a:srgbClr val="472B05"/>
                </a:solidFill>
                <a:latin typeface="Roboto Regular"/>
                <a:cs typeface="Roboto Regular"/>
              </a:rPr>
              <a:t>mensen</a:t>
            </a:r>
            <a:r>
              <a:rPr lang="nl-NL" sz="2600" b="1" dirty="0" smtClean="0">
                <a:solidFill>
                  <a:srgbClr val="472B05"/>
                </a:solidFill>
                <a:latin typeface="Roboto Regular"/>
                <a:cs typeface="Roboto Regular"/>
              </a:rPr>
              <a:t>. </a:t>
            </a:r>
            <a:r>
              <a:rPr lang="nl-NL" sz="2600" dirty="0" smtClean="0">
                <a:solidFill>
                  <a:srgbClr val="472B05"/>
                </a:solidFill>
                <a:latin typeface="Roboto Regular"/>
                <a:cs typeface="Roboto Regular"/>
              </a:rPr>
              <a:t>Leer daarmee leven.</a:t>
            </a:r>
            <a:endParaRPr lang="nl-NL" sz="2600" dirty="0">
              <a:solidFill>
                <a:srgbClr val="472B05"/>
              </a:solidFill>
              <a:latin typeface="Roboto Regular"/>
              <a:cs typeface="Roboto Regular"/>
            </a:endParaRPr>
          </a:p>
          <a:p>
            <a:pPr marL="538163" indent="-538163">
              <a:lnSpc>
                <a:spcPct val="120000"/>
              </a:lnSpc>
              <a:buFont typeface="Wingdings" charset="2"/>
              <a:buChar char="²"/>
            </a:pPr>
            <a:r>
              <a:rPr lang="nl-NL" sz="2600" dirty="0">
                <a:solidFill>
                  <a:srgbClr val="472B05"/>
                </a:solidFill>
                <a:latin typeface="Roboto Regular"/>
                <a:cs typeface="Roboto Regular"/>
              </a:rPr>
              <a:t>Les 2: Er bestaat een grote verleiding dat we ons </a:t>
            </a:r>
            <a:r>
              <a:rPr lang="nl-NL" sz="2600" dirty="0" smtClean="0">
                <a:solidFill>
                  <a:srgbClr val="472B05"/>
                </a:solidFill>
                <a:latin typeface="Roboto Regular"/>
                <a:cs typeface="Roboto Regular"/>
              </a:rPr>
              <a:t>	(</a:t>
            </a:r>
            <a:r>
              <a:rPr lang="nl-NL" sz="2600" dirty="0">
                <a:solidFill>
                  <a:srgbClr val="472B05"/>
                </a:solidFill>
                <a:latin typeface="Roboto Regular"/>
                <a:cs typeface="Roboto Regular"/>
              </a:rPr>
              <a:t>in de gemeente) </a:t>
            </a:r>
            <a:r>
              <a:rPr lang="nl-NL" sz="2600" b="1" dirty="0">
                <a:solidFill>
                  <a:srgbClr val="472B05"/>
                </a:solidFill>
                <a:latin typeface="Roboto Regular"/>
                <a:cs typeface="Roboto Regular"/>
              </a:rPr>
              <a:t>beter voordoen </a:t>
            </a:r>
            <a:r>
              <a:rPr lang="nl-NL" sz="2600" dirty="0">
                <a:solidFill>
                  <a:srgbClr val="472B05"/>
                </a:solidFill>
                <a:latin typeface="Roboto Regular"/>
                <a:cs typeface="Roboto Regular"/>
              </a:rPr>
              <a:t>dan we zijn. </a:t>
            </a:r>
          </a:p>
          <a:p>
            <a:pPr marL="538163" indent="-538163">
              <a:lnSpc>
                <a:spcPct val="120000"/>
              </a:lnSpc>
              <a:buFont typeface="Wingdings" charset="2"/>
              <a:buChar char="²"/>
            </a:pPr>
            <a:r>
              <a:rPr lang="nl-NL" sz="2600" dirty="0">
                <a:solidFill>
                  <a:srgbClr val="472B05"/>
                </a:solidFill>
                <a:latin typeface="Roboto Regular"/>
                <a:cs typeface="Roboto Regular"/>
              </a:rPr>
              <a:t>Les 3: </a:t>
            </a:r>
            <a:r>
              <a:rPr lang="nl-NL" sz="2600" b="1" dirty="0">
                <a:solidFill>
                  <a:srgbClr val="472B05"/>
                </a:solidFill>
                <a:latin typeface="Roboto Regular"/>
                <a:cs typeface="Roboto Regular"/>
              </a:rPr>
              <a:t>De heiligheid van God </a:t>
            </a:r>
            <a:r>
              <a:rPr lang="nl-NL" sz="2600" dirty="0">
                <a:solidFill>
                  <a:srgbClr val="472B05"/>
                </a:solidFill>
                <a:latin typeface="Roboto Regular"/>
                <a:cs typeface="Roboto Regular"/>
              </a:rPr>
              <a:t>vereist dat we de </a:t>
            </a:r>
            <a:r>
              <a:rPr lang="nl-NL" sz="2600" dirty="0" smtClean="0">
                <a:solidFill>
                  <a:srgbClr val="472B05"/>
                </a:solidFill>
                <a:latin typeface="Roboto Regular"/>
                <a:cs typeface="Roboto Regular"/>
              </a:rPr>
              <a:t>	zonde </a:t>
            </a:r>
            <a:r>
              <a:rPr lang="nl-NL" sz="2600" dirty="0">
                <a:solidFill>
                  <a:srgbClr val="472B05"/>
                </a:solidFill>
                <a:latin typeface="Roboto Regular"/>
                <a:cs typeface="Roboto Regular"/>
              </a:rPr>
              <a:t>in de gemeente </a:t>
            </a:r>
            <a:r>
              <a:rPr lang="nl-NL" sz="2600" b="1" dirty="0">
                <a:solidFill>
                  <a:srgbClr val="472B05"/>
                </a:solidFill>
                <a:latin typeface="Roboto Regular"/>
                <a:cs typeface="Roboto Regular"/>
              </a:rPr>
              <a:t>confronteren</a:t>
            </a:r>
            <a:r>
              <a:rPr lang="nl-NL" sz="2800" b="1" dirty="0"/>
              <a:t>. </a:t>
            </a:r>
            <a:endParaRPr lang="nl-NL" sz="2800" dirty="0"/>
          </a:p>
          <a:p>
            <a:pPr marL="538163" lvl="0" indent="-538163">
              <a:lnSpc>
                <a:spcPct val="120000"/>
              </a:lnSpc>
              <a:buFont typeface="Wingdings" charset="2"/>
              <a:buChar char="²"/>
            </a:pPr>
            <a:endParaRPr lang="nl-NL" sz="2800" dirty="0"/>
          </a:p>
          <a:p>
            <a:pPr marL="538163" indent="-538163">
              <a:lnSpc>
                <a:spcPct val="120000"/>
              </a:lnSpc>
            </a:pPr>
            <a:endParaRPr lang="nl-NL" sz="2600" dirty="0">
              <a:solidFill>
                <a:srgbClr val="472B05"/>
              </a:solidFill>
              <a:latin typeface="Roboto Regular"/>
              <a:cs typeface="Roboto Regular"/>
            </a:endParaRP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[ 1. De zuiverheid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1509780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57212"/>
            <a:ext cx="8229600" cy="692468"/>
          </a:xfrm>
        </p:spPr>
        <p:txBody>
          <a:bodyPr>
            <a:noAutofit/>
          </a:bodyPr>
          <a:lstStyle/>
          <a:p>
            <a:r>
              <a:rPr lang="nl-NL" sz="3400" b="1" dirty="0" smtClean="0">
                <a:solidFill>
                  <a:srgbClr val="472B05"/>
                </a:solidFill>
                <a:latin typeface="Roboto Regular"/>
                <a:cs typeface="Roboto Regular"/>
              </a:rPr>
              <a:t>Bespreking</a:t>
            </a:r>
            <a:endParaRPr lang="nl-NL" sz="3400" b="1" dirty="0">
              <a:solidFill>
                <a:srgbClr val="472B05"/>
              </a:solidFill>
              <a:latin typeface="Roboto Regular"/>
              <a:cs typeface="Roboto Regular"/>
            </a:endParaRPr>
          </a:p>
        </p:txBody>
      </p:sp>
      <p:sp>
        <p:nvSpPr>
          <p:cNvPr id="3" name="Tijdelijke aanduiding voor inhoud 2"/>
          <p:cNvSpPr>
            <a:spLocks noGrp="1"/>
          </p:cNvSpPr>
          <p:nvPr>
            <p:ph idx="1"/>
          </p:nvPr>
        </p:nvSpPr>
        <p:spPr>
          <a:xfrm>
            <a:off x="457200" y="1357560"/>
            <a:ext cx="8229600" cy="4525963"/>
          </a:xfrm>
        </p:spPr>
        <p:txBody>
          <a:bodyPr>
            <a:noAutofit/>
          </a:bodyPr>
          <a:lstStyle/>
          <a:p>
            <a:pPr marL="0" indent="0">
              <a:buNone/>
            </a:pPr>
            <a:r>
              <a:rPr lang="nl-NL" sz="2000" dirty="0">
                <a:solidFill>
                  <a:srgbClr val="472B05"/>
                </a:solidFill>
                <a:latin typeface="Roboto Regular"/>
                <a:cs typeface="Roboto Regular"/>
              </a:rPr>
              <a:t>1) Was de straf die Ananias en </a:t>
            </a:r>
            <a:r>
              <a:rPr lang="nl-NL" sz="2000" dirty="0" err="1">
                <a:solidFill>
                  <a:srgbClr val="472B05"/>
                </a:solidFill>
                <a:latin typeface="Roboto Regular"/>
                <a:cs typeface="Roboto Regular"/>
              </a:rPr>
              <a:t>Saffira</a:t>
            </a:r>
            <a:r>
              <a:rPr lang="nl-NL" sz="2000" dirty="0">
                <a:solidFill>
                  <a:srgbClr val="472B05"/>
                </a:solidFill>
                <a:latin typeface="Roboto Regular"/>
                <a:cs typeface="Roboto Regular"/>
              </a:rPr>
              <a:t> kregen niet te zwaar? </a:t>
            </a:r>
          </a:p>
          <a:p>
            <a:pPr marL="0" indent="0">
              <a:buNone/>
            </a:pPr>
            <a:r>
              <a:rPr lang="nl-NL" sz="2000" dirty="0">
                <a:solidFill>
                  <a:srgbClr val="472B05"/>
                </a:solidFill>
                <a:latin typeface="Roboto Regular"/>
                <a:cs typeface="Roboto Regular"/>
              </a:rPr>
              <a:t>2) Straft God de zonde (in de gemeente) nog steeds zo?</a:t>
            </a:r>
          </a:p>
          <a:p>
            <a:pPr marL="0" indent="0">
              <a:buNone/>
            </a:pPr>
            <a:r>
              <a:rPr lang="nl-NL" sz="2000" dirty="0">
                <a:solidFill>
                  <a:srgbClr val="472B05"/>
                </a:solidFill>
                <a:latin typeface="Roboto Regular"/>
                <a:cs typeface="Roboto Regular"/>
              </a:rPr>
              <a:t>3a) Kunnen gelovigen wel door Satan vervuld zijn? Staat dat niet gelijk aan bezetenheid?  3b) Waren Ananias en </a:t>
            </a:r>
            <a:r>
              <a:rPr lang="nl-NL" sz="2000" dirty="0" err="1">
                <a:solidFill>
                  <a:srgbClr val="472B05"/>
                </a:solidFill>
                <a:latin typeface="Roboto Regular"/>
                <a:cs typeface="Roboto Regular"/>
              </a:rPr>
              <a:t>Saffira</a:t>
            </a:r>
            <a:r>
              <a:rPr lang="nl-NL" sz="2000" dirty="0">
                <a:solidFill>
                  <a:srgbClr val="472B05"/>
                </a:solidFill>
                <a:latin typeface="Roboto Regular"/>
                <a:cs typeface="Roboto Regular"/>
              </a:rPr>
              <a:t> wel echte gelovigen?</a:t>
            </a:r>
          </a:p>
          <a:p>
            <a:pPr marL="0" indent="0">
              <a:buNone/>
            </a:pPr>
            <a:r>
              <a:rPr lang="nl-NL" sz="2000" dirty="0">
                <a:solidFill>
                  <a:srgbClr val="472B05"/>
                </a:solidFill>
                <a:latin typeface="Roboto Regular"/>
                <a:cs typeface="Roboto Regular"/>
              </a:rPr>
              <a:t>4) Mag je in jouw gemeente zondaar zijn? En is er in jouw gemeente openheid om de zonde te belijden</a:t>
            </a:r>
            <a:r>
              <a:rPr lang="nl-NL" sz="2000" dirty="0" smtClean="0">
                <a:solidFill>
                  <a:srgbClr val="472B05"/>
                </a:solidFill>
                <a:latin typeface="Roboto Regular"/>
                <a:cs typeface="Roboto Regular"/>
              </a:rPr>
              <a:t>?</a:t>
            </a:r>
            <a:endParaRPr lang="nl-NL" sz="2000" dirty="0">
              <a:solidFill>
                <a:srgbClr val="472B05"/>
              </a:solidFill>
              <a:latin typeface="Roboto Regular"/>
              <a:cs typeface="Roboto Regular"/>
            </a:endParaRPr>
          </a:p>
          <a:p>
            <a:pPr marL="0" indent="0">
              <a:buNone/>
            </a:pPr>
            <a:r>
              <a:rPr lang="nl-NL" sz="2000" dirty="0">
                <a:solidFill>
                  <a:srgbClr val="472B05"/>
                </a:solidFill>
                <a:latin typeface="Roboto Regular"/>
                <a:cs typeface="Roboto Regular"/>
              </a:rPr>
              <a:t>5) Herken je dat je jezelf beter voordoet om erkenning en aanzien te verkrijgen?</a:t>
            </a:r>
          </a:p>
          <a:p>
            <a:pPr marL="0" indent="0">
              <a:buNone/>
            </a:pPr>
            <a:r>
              <a:rPr lang="nl-NL" sz="2000" dirty="0">
                <a:solidFill>
                  <a:srgbClr val="472B05"/>
                </a:solidFill>
                <a:latin typeface="Roboto Regular"/>
                <a:cs typeface="Roboto Regular"/>
              </a:rPr>
              <a:t>6) Hoe wordt er in jouw gemeente omgegaan met zonde, zodra deze bekend zijn?</a:t>
            </a:r>
          </a:p>
          <a:p>
            <a:pPr marL="0" indent="0">
              <a:buNone/>
            </a:pPr>
            <a:r>
              <a:rPr lang="nl-NL" sz="2000" dirty="0">
                <a:solidFill>
                  <a:srgbClr val="472B05"/>
                </a:solidFill>
                <a:latin typeface="Roboto Regular"/>
                <a:cs typeface="Roboto Regular"/>
              </a:rPr>
              <a:t>7) Wat is er in jouw gemeente te merken van de ‘vreze des </a:t>
            </a:r>
            <a:r>
              <a:rPr lang="nl-NL" sz="2000" dirty="0" err="1">
                <a:solidFill>
                  <a:srgbClr val="472B05"/>
                </a:solidFill>
                <a:latin typeface="Roboto Regular"/>
                <a:cs typeface="Roboto Regular"/>
              </a:rPr>
              <a:t>Heeren</a:t>
            </a:r>
            <a:r>
              <a:rPr lang="nl-NL" sz="2000" dirty="0">
                <a:solidFill>
                  <a:srgbClr val="472B05"/>
                </a:solidFill>
                <a:latin typeface="Roboto Regular"/>
                <a:cs typeface="Roboto Regular"/>
              </a:rPr>
              <a:t>’?</a:t>
            </a:r>
          </a:p>
          <a:p>
            <a:pPr marL="0" indent="0">
              <a:buNone/>
            </a:pPr>
            <a:r>
              <a:rPr lang="nl-NL" sz="2000" dirty="0">
                <a:solidFill>
                  <a:srgbClr val="472B05"/>
                </a:solidFill>
                <a:latin typeface="Roboto Regular"/>
                <a:cs typeface="Roboto Regular"/>
              </a:rPr>
              <a:t>8) Bedenk zelf nog een andere les bij dit gedeelte.</a:t>
            </a:r>
          </a:p>
          <a:p>
            <a:pPr marL="0" indent="0">
              <a:lnSpc>
                <a:spcPct val="120000"/>
              </a:lnSpc>
              <a:buNone/>
            </a:pPr>
            <a:endParaRPr lang="nl-NL" sz="2000" dirty="0">
              <a:solidFill>
                <a:srgbClr val="472B05"/>
              </a:solidFill>
              <a:latin typeface="Roboto Regular"/>
              <a:cs typeface="Roboto Regular"/>
            </a:endParaRPr>
          </a:p>
        </p:txBody>
      </p:sp>
      <p:sp>
        <p:nvSpPr>
          <p:cNvPr id="4" name="Titel 1"/>
          <p:cNvSpPr txBox="1">
            <a:spLocks/>
          </p:cNvSpPr>
          <p:nvPr/>
        </p:nvSpPr>
        <p:spPr>
          <a:xfrm>
            <a:off x="609600" y="0"/>
            <a:ext cx="8229600" cy="5572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000" dirty="0" smtClean="0">
                <a:solidFill>
                  <a:srgbClr val="996633">
                    <a:alpha val="50000"/>
                  </a:srgbClr>
                </a:solidFill>
                <a:latin typeface="Roboto Regular"/>
                <a:cs typeface="Roboto Regular"/>
              </a:rPr>
              <a:t>[ 1. De zuiverheid van het Lichaam bedreigd ]</a:t>
            </a:r>
            <a:endParaRPr lang="nl-NL" sz="3000" dirty="0">
              <a:solidFill>
                <a:srgbClr val="996633">
                  <a:alpha val="50000"/>
                </a:srgbClr>
              </a:solidFill>
              <a:latin typeface="Roboto Regular"/>
              <a:cs typeface="Roboto Regular"/>
            </a:endParaRPr>
          </a:p>
        </p:txBody>
      </p:sp>
    </p:spTree>
    <p:extLst>
      <p:ext uri="{BB962C8B-B14F-4D97-AF65-F5344CB8AC3E}">
        <p14:creationId xmlns:p14="http://schemas.microsoft.com/office/powerpoint/2010/main" val="25059031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2603</TotalTime>
  <Words>711</Words>
  <Application>Microsoft Macintosh PowerPoint</Application>
  <PresentationFormat>Diavoorstelling (4:3)</PresentationFormat>
  <Paragraphs>122</Paragraphs>
  <Slides>14</Slides>
  <Notes>1</Notes>
  <HiddenSlides>0</HiddenSlides>
  <MMClips>0</MMClips>
  <ScaleCrop>false</ScaleCrop>
  <HeadingPairs>
    <vt:vector size="4" baseType="variant">
      <vt:variant>
        <vt:lpstr>Thema</vt:lpstr>
      </vt:variant>
      <vt:variant>
        <vt:i4>2</vt:i4>
      </vt:variant>
      <vt:variant>
        <vt:lpstr>Diatitels</vt:lpstr>
      </vt:variant>
      <vt:variant>
        <vt:i4>14</vt:i4>
      </vt:variant>
    </vt:vector>
  </HeadingPairs>
  <TitlesOfParts>
    <vt:vector size="16" baseType="lpstr">
      <vt:lpstr>1_Office-thema</vt:lpstr>
      <vt:lpstr>2_Office-thema</vt:lpstr>
      <vt:lpstr>PowerPoint-presentatie</vt:lpstr>
      <vt:lpstr>Programma</vt:lpstr>
      <vt:lpstr>Inleiding: de wittebroodsweken voorbij</vt:lpstr>
      <vt:lpstr>1. De zuiverheid van het Lichaam bedreigd (5:1-11)</vt:lpstr>
      <vt:lpstr>A) Probleem: de zonde van A &amp; S</vt:lpstr>
      <vt:lpstr>B) Oplossing: de zonde doorzien en aanpakken</vt:lpstr>
      <vt:lpstr>C) Gevolg: heilig ontzag voor God</vt:lpstr>
      <vt:lpstr>Lessen</vt:lpstr>
      <vt:lpstr>Bespreking</vt:lpstr>
      <vt:lpstr>2. De eenheid van het Lichaam bedreigd (6:1-7)</vt:lpstr>
      <vt:lpstr>PowerPoint-presentatie</vt:lpstr>
      <vt:lpstr> Thema: Hoe conflicten te hanteren in de gemeente? </vt:lpstr>
      <vt:lpstr>Boekentip</vt:lpstr>
      <vt:lpstr>Bespreking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Gerrit van Valen</dc:creator>
  <cp:lastModifiedBy>Gerrit van Valen</cp:lastModifiedBy>
  <cp:revision>155</cp:revision>
  <dcterms:created xsi:type="dcterms:W3CDTF">2017-09-30T13:52:41Z</dcterms:created>
  <dcterms:modified xsi:type="dcterms:W3CDTF">2017-12-18T11:14:13Z</dcterms:modified>
</cp:coreProperties>
</file>