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11"/>
  </p:notesMasterIdLst>
  <p:sldIdLst>
    <p:sldId id="263" r:id="rId3"/>
    <p:sldId id="265" r:id="rId4"/>
    <p:sldId id="266" r:id="rId5"/>
    <p:sldId id="272" r:id="rId6"/>
    <p:sldId id="273" r:id="rId7"/>
    <p:sldId id="274" r:id="rId8"/>
    <p:sldId id="275" r:id="rId9"/>
    <p:sldId id="277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D13"/>
    <a:srgbClr val="996633"/>
    <a:srgbClr val="1E5315"/>
    <a:srgbClr val="472B05"/>
    <a:srgbClr val="311F07"/>
    <a:srgbClr val="789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680" autoAdjust="0"/>
  </p:normalViewPr>
  <p:slideViewPr>
    <p:cSldViewPr snapToGrid="0" snapToObjects="1">
      <p:cViewPr>
        <p:scale>
          <a:sx n="75" d="100"/>
          <a:sy n="75" d="100"/>
        </p:scale>
        <p:origin x="-1336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337E-F395-3B4A-9A6D-C7324E7A157F}" type="datetimeFigureOut">
              <a:rPr lang="nl-NL" smtClean="0"/>
              <a:t>30-11-17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743FA-A9E7-2E4F-9442-794CBC7856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40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426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390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613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372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70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325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1345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5052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784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1038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713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593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4111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5591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71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452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25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7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195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445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577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782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588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30-11-17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771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2D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22046601_703852299805139_4910940739195953207_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" r="-424"/>
          <a:stretch/>
        </p:blipFill>
        <p:spPr>
          <a:xfrm>
            <a:off x="-108520" y="1196752"/>
            <a:ext cx="9318217" cy="4619006"/>
          </a:xfrm>
        </p:spPr>
      </p:pic>
      <p:sp>
        <p:nvSpPr>
          <p:cNvPr id="3" name="Rechthoek 2"/>
          <p:cNvSpPr/>
          <p:nvPr/>
        </p:nvSpPr>
        <p:spPr>
          <a:xfrm>
            <a:off x="2286000" y="5940423"/>
            <a:ext cx="4572000" cy="7478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  <a:latin typeface="Roboto Regular"/>
                <a:cs typeface="Roboto Regular"/>
              </a:rPr>
              <a:t>Geestelijke Groei-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  <a:latin typeface="Roboto Regular"/>
                <a:cs typeface="Roboto Regular"/>
              </a:rPr>
              <a:t>avond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  <a:latin typeface="Roboto Regular"/>
                <a:cs typeface="Roboto Regular"/>
              </a:rPr>
              <a:t>Bommelerwaard</a:t>
            </a:r>
            <a:endParaRPr lang="nl-NL" dirty="0">
              <a:solidFill>
                <a:schemeClr val="bg2">
                  <a:lumMod val="75000"/>
                </a:schemeClr>
              </a:solidFill>
              <a:latin typeface="Roboto Regular"/>
              <a:cs typeface="Roboto Regular"/>
            </a:endParaRPr>
          </a:p>
          <a:p>
            <a:pPr algn="ctr">
              <a:lnSpc>
                <a:spcPct val="120000"/>
              </a:lnSpc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  <a:latin typeface="Roboto Regular"/>
                <a:cs typeface="Roboto Regular"/>
              </a:rPr>
              <a:t>30 november 2017</a:t>
            </a:r>
            <a:endParaRPr lang="nl-NL" dirty="0">
              <a:solidFill>
                <a:schemeClr val="bg2">
                  <a:lumMod val="75000"/>
                </a:schemeClr>
              </a:solidFill>
              <a:latin typeface="Roboto Regular"/>
              <a:cs typeface="Roboto Regular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51325" y="1401650"/>
            <a:ext cx="3518912" cy="3001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NL" sz="5300" b="1" dirty="0" smtClean="0">
                <a:ln w="1905">
                  <a:solidFill>
                    <a:srgbClr val="472B05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boto Regular"/>
                <a:cs typeface="Roboto Regular"/>
              </a:rPr>
              <a:t>Gebed dat </a:t>
            </a:r>
          </a:p>
          <a:p>
            <a:pPr>
              <a:lnSpc>
                <a:spcPct val="120000"/>
              </a:lnSpc>
            </a:pPr>
            <a:r>
              <a:rPr lang="nl-NL" sz="5300" b="1" dirty="0" smtClean="0">
                <a:ln w="1905">
                  <a:solidFill>
                    <a:srgbClr val="472B05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boto Regular"/>
                <a:cs typeface="Roboto Regular"/>
              </a:rPr>
              <a:t>bergen</a:t>
            </a:r>
          </a:p>
          <a:p>
            <a:pPr>
              <a:lnSpc>
                <a:spcPct val="120000"/>
              </a:lnSpc>
            </a:pPr>
            <a:r>
              <a:rPr lang="nl-NL" sz="5300" b="1" dirty="0" smtClean="0">
                <a:ln w="1905">
                  <a:solidFill>
                    <a:srgbClr val="472B05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boto Regular"/>
                <a:cs typeface="Roboto Regular"/>
              </a:rPr>
              <a:t>verzet</a:t>
            </a:r>
            <a:endParaRPr lang="nl-NL" sz="5300" b="1" dirty="0">
              <a:ln w="1905">
                <a:solidFill>
                  <a:srgbClr val="472B05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Regular"/>
              <a:cs typeface="Roboto Regular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5207000" y="3197401"/>
            <a:ext cx="2965400" cy="1188357"/>
          </a:xfrm>
          <a:prstGeom prst="roundRect">
            <a:avLst/>
          </a:prstGeom>
          <a:ln w="3175" cmpd="sng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3500" dirty="0" smtClean="0"/>
              <a:t>Hoofdstuk 4:23-31</a:t>
            </a:r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143711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Programma</a:t>
            </a:r>
            <a:endParaRPr lang="nl-NL" b="1" dirty="0">
              <a:latin typeface="Roboto Regular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799" y="1591733"/>
            <a:ext cx="8551333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Het gebed in Hand. 4:23-31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De kracht van gezamenlijk gebed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Gezamenlijk bidden in de praktijk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nl-NL" sz="2900" dirty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5374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1. Het gebed in Hand. 4:23-31</a:t>
            </a:r>
            <a:endParaRPr lang="nl-NL" b="1" dirty="0">
              <a:latin typeface="Roboto Regular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9986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3000" dirty="0" err="1">
                <a:solidFill>
                  <a:srgbClr val="472B05"/>
                </a:solidFill>
                <a:latin typeface="Roboto Regular"/>
                <a:cs typeface="Roboto Regular"/>
              </a:rPr>
              <a:t>vs</a:t>
            </a:r>
            <a:r>
              <a:rPr lang="nl-NL" sz="3000" dirty="0">
                <a:solidFill>
                  <a:srgbClr val="472B05"/>
                </a:solidFill>
                <a:latin typeface="Roboto Regular"/>
                <a:cs typeface="Roboto Regular"/>
              </a:rPr>
              <a:t> 23		</a:t>
            </a:r>
            <a:r>
              <a:rPr lang="nl-NL" sz="3000" dirty="0" smtClean="0">
                <a:solidFill>
                  <a:srgbClr val="472B05"/>
                </a:solidFill>
                <a:latin typeface="Roboto Regular"/>
                <a:cs typeface="Roboto Regular"/>
              </a:rPr>
              <a:t>	</a:t>
            </a:r>
            <a:r>
              <a:rPr lang="nl-NL" sz="2800" dirty="0" smtClean="0">
                <a:solidFill>
                  <a:srgbClr val="472B05"/>
                </a:solidFill>
                <a:latin typeface="Roboto Regular"/>
                <a:cs typeface="Roboto Regular"/>
              </a:rPr>
              <a:t>A. </a:t>
            </a:r>
            <a:r>
              <a:rPr lang="nl-NL" sz="3000" dirty="0" smtClean="0">
                <a:solidFill>
                  <a:srgbClr val="472B05"/>
                </a:solidFill>
                <a:latin typeface="Roboto Regular"/>
                <a:cs typeface="Roboto Regular"/>
              </a:rPr>
              <a:t>context van het gebed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3000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vs</a:t>
            </a:r>
            <a:r>
              <a:rPr lang="nl-NL" sz="3000" dirty="0" smtClean="0">
                <a:solidFill>
                  <a:srgbClr val="472B05"/>
                </a:solidFill>
                <a:latin typeface="Roboto Regular"/>
                <a:cs typeface="Roboto Regular"/>
              </a:rPr>
              <a:t> 24-30	B. inhoud van het gebed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3000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vs</a:t>
            </a:r>
            <a:r>
              <a:rPr lang="nl-NL" sz="3000" dirty="0" smtClean="0">
                <a:solidFill>
                  <a:srgbClr val="472B05"/>
                </a:solidFill>
                <a:latin typeface="Roboto Regular"/>
                <a:cs typeface="Roboto Regular"/>
              </a:rPr>
              <a:t> 31			C. gevolg van gebed</a:t>
            </a:r>
            <a:endParaRPr lang="nl-NL" sz="3000" dirty="0">
              <a:solidFill>
                <a:srgbClr val="472B05"/>
              </a:solidFill>
              <a:latin typeface="Roboto Regular"/>
              <a:cs typeface="Roboto Regular"/>
            </a:endParaRPr>
          </a:p>
          <a:p>
            <a:pPr marL="0" indent="0">
              <a:lnSpc>
                <a:spcPct val="120000"/>
              </a:lnSpc>
              <a:buNone/>
            </a:pPr>
            <a:endParaRPr lang="nl-NL" sz="3000" dirty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0637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1. Het gebed in Hand. 4:23-31</a:t>
            </a:r>
            <a:endParaRPr lang="nl-NL" b="1" dirty="0">
              <a:latin typeface="Roboto Regular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9986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2800" u="sng" dirty="0" smtClean="0">
                <a:solidFill>
                  <a:srgbClr val="472B05"/>
                </a:solidFill>
                <a:latin typeface="Roboto Regular"/>
                <a:cs typeface="Roboto Regular"/>
              </a:rPr>
              <a:t>A. De </a:t>
            </a:r>
            <a:r>
              <a:rPr lang="nl-NL" sz="2800" b="1" u="sng" dirty="0">
                <a:solidFill>
                  <a:srgbClr val="472B05"/>
                </a:solidFill>
                <a:latin typeface="Roboto Regular"/>
                <a:cs typeface="Roboto Regular"/>
              </a:rPr>
              <a:t>context </a:t>
            </a:r>
            <a:r>
              <a:rPr lang="nl-NL" sz="2800" u="sng" dirty="0">
                <a:solidFill>
                  <a:srgbClr val="472B05"/>
                </a:solidFill>
                <a:latin typeface="Roboto Regular"/>
                <a:cs typeface="Roboto Regular"/>
              </a:rPr>
              <a:t>van het </a:t>
            </a:r>
            <a:r>
              <a:rPr lang="nl-NL" sz="2800" u="sng" dirty="0" smtClean="0">
                <a:solidFill>
                  <a:srgbClr val="472B05"/>
                </a:solidFill>
                <a:latin typeface="Roboto Regular"/>
                <a:cs typeface="Roboto Regular"/>
              </a:rPr>
              <a:t>gebed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800" dirty="0" smtClean="0">
                <a:solidFill>
                  <a:srgbClr val="472B05"/>
                </a:solidFill>
                <a:latin typeface="Roboto Regular"/>
                <a:cs typeface="Roboto Regular"/>
              </a:rPr>
              <a:t>In de context van deze gemeenschap</a:t>
            </a:r>
          </a:p>
          <a:p>
            <a:pPr lvl="1">
              <a:lnSpc>
                <a:spcPct val="120000"/>
              </a:lnSpc>
            </a:pP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 </a:t>
            </a:r>
            <a:r>
              <a:rPr lang="mr-IN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heeft het gebed als een van de vormen 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 	     van </a:t>
            </a:r>
            <a:r>
              <a:rPr lang="nl-NL" b="1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koinonia</a:t>
            </a:r>
            <a:r>
              <a:rPr lang="nl-NL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een belangrijke plaats.</a:t>
            </a:r>
          </a:p>
          <a:p>
            <a:pPr lvl="1">
              <a:lnSpc>
                <a:spcPct val="120000"/>
              </a:lnSpc>
            </a:pP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 </a:t>
            </a:r>
            <a:r>
              <a:rPr lang="mr-IN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heeft het gezamenlijk gebed </a:t>
            </a:r>
            <a:r>
              <a:rPr lang="nl-NL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prioriteit.</a:t>
            </a:r>
          </a:p>
          <a:p>
            <a:pPr lvl="1">
              <a:lnSpc>
                <a:spcPct val="120000"/>
              </a:lnSpc>
            </a:pP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 </a:t>
            </a:r>
            <a:r>
              <a:rPr lang="mr-IN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wordt er </a:t>
            </a:r>
            <a:r>
              <a:rPr lang="nl-NL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eensgezind 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gebeden.</a:t>
            </a:r>
            <a:endParaRPr lang="nl-NL" dirty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228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rgbClr val="472B05"/>
                </a:solidFill>
                <a:latin typeface="Roboto Regular"/>
                <a:ea typeface="+mn-ea"/>
                <a:cs typeface="Roboto Regular"/>
              </a:rPr>
              <a:t>1. Het gebed in Hand. 4:23-31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78" y="1699860"/>
            <a:ext cx="8616244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2900" u="sng" dirty="0">
                <a:solidFill>
                  <a:srgbClr val="472B05"/>
                </a:solidFill>
                <a:latin typeface="Roboto Regular"/>
                <a:cs typeface="Roboto Regular"/>
              </a:rPr>
              <a:t>B</a:t>
            </a:r>
            <a:r>
              <a:rPr lang="nl-NL" sz="2900" u="sng" dirty="0" smtClean="0">
                <a:solidFill>
                  <a:srgbClr val="472B05"/>
                </a:solidFill>
                <a:latin typeface="Roboto Regular"/>
                <a:cs typeface="Roboto Regular"/>
              </a:rPr>
              <a:t>. De </a:t>
            </a:r>
            <a:r>
              <a:rPr lang="nl-NL" sz="2900" b="1" u="sng" dirty="0" smtClean="0">
                <a:solidFill>
                  <a:srgbClr val="472B05"/>
                </a:solidFill>
                <a:latin typeface="Roboto Regular"/>
                <a:cs typeface="Roboto Regular"/>
              </a:rPr>
              <a:t>inhoud </a:t>
            </a:r>
            <a:r>
              <a:rPr lang="nl-NL" sz="2900" u="sng" dirty="0" smtClean="0">
                <a:solidFill>
                  <a:srgbClr val="472B05"/>
                </a:solidFill>
                <a:latin typeface="Roboto Regular"/>
                <a:cs typeface="Roboto Regular"/>
              </a:rPr>
              <a:t>van het gebed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Het is een gebed </a:t>
            </a:r>
          </a:p>
          <a:p>
            <a:pPr lvl="1">
              <a:lnSpc>
                <a:spcPct val="120000"/>
              </a:lnSpc>
            </a:pPr>
            <a:r>
              <a:rPr lang="nl-NL" sz="2900" dirty="0">
                <a:solidFill>
                  <a:srgbClr val="472B05"/>
                </a:solidFill>
                <a:latin typeface="Roboto Regular"/>
                <a:cs typeface="Roboto Regular"/>
              </a:rPr>
              <a:t>	</a:t>
            </a:r>
            <a:r>
              <a:rPr lang="mr-IN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in het </a:t>
            </a:r>
            <a:r>
              <a:rPr lang="nl-NL" sz="29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besef </a:t>
            </a:r>
            <a:r>
              <a:rPr lang="nl-NL" sz="29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Wie </a:t>
            </a:r>
            <a:r>
              <a:rPr lang="nl-NL" sz="29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God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is.</a:t>
            </a:r>
          </a:p>
          <a:p>
            <a:pPr lvl="1">
              <a:lnSpc>
                <a:spcPct val="120000"/>
              </a:lnSpc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	</a:t>
            </a:r>
            <a:r>
              <a:rPr lang="mr-IN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dat gevuld is met </a:t>
            </a:r>
            <a:r>
              <a:rPr lang="nl-NL" sz="29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Gods Woord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	</a:t>
            </a:r>
            <a:r>
              <a:rPr lang="mr-IN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vol vertrouwen op Gods </a:t>
            </a:r>
            <a:r>
              <a:rPr lang="nl-NL" sz="29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soevereiniteit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	</a:t>
            </a:r>
            <a:r>
              <a:rPr lang="mr-IN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met </a:t>
            </a:r>
            <a:r>
              <a:rPr lang="nl-NL" sz="2900" dirty="0">
                <a:solidFill>
                  <a:srgbClr val="472B05"/>
                </a:solidFill>
                <a:latin typeface="Roboto Regular"/>
                <a:cs typeface="Roboto Regular"/>
              </a:rPr>
              <a:t>het oog 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op </a:t>
            </a:r>
            <a:r>
              <a:rPr lang="nl-NL" sz="29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gehoorzaamheid.</a:t>
            </a:r>
          </a:p>
          <a:p>
            <a:pPr>
              <a:lnSpc>
                <a:spcPct val="120000"/>
              </a:lnSpc>
            </a:pPr>
            <a:endParaRPr lang="nl-NL" sz="2900" dirty="0" smtClean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2357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rgbClr val="472B05"/>
                </a:solidFill>
                <a:latin typeface="Roboto Regular"/>
                <a:ea typeface="+mn-ea"/>
                <a:cs typeface="Roboto Regular"/>
              </a:rPr>
              <a:t>1. Het gebed in Hand. 4:23-31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78" y="1699860"/>
            <a:ext cx="8616244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2900" u="sng" dirty="0" smtClean="0">
                <a:solidFill>
                  <a:srgbClr val="472B05"/>
                </a:solidFill>
                <a:latin typeface="Roboto Regular"/>
                <a:cs typeface="Roboto Regular"/>
              </a:rPr>
              <a:t>C. Het </a:t>
            </a:r>
            <a:r>
              <a:rPr lang="nl-NL" sz="2900" b="1" u="sng" dirty="0" smtClean="0">
                <a:solidFill>
                  <a:srgbClr val="472B05"/>
                </a:solidFill>
                <a:latin typeface="Roboto Regular"/>
                <a:cs typeface="Roboto Regular"/>
              </a:rPr>
              <a:t>gevolg </a:t>
            </a:r>
            <a:r>
              <a:rPr lang="nl-NL" sz="2900" u="sng" dirty="0" smtClean="0">
                <a:solidFill>
                  <a:srgbClr val="472B05"/>
                </a:solidFill>
                <a:latin typeface="Roboto Regular"/>
                <a:cs typeface="Roboto Regular"/>
              </a:rPr>
              <a:t>van het gebed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Als antwoord op het gebed</a:t>
            </a:r>
          </a:p>
          <a:p>
            <a:pPr lvl="1">
              <a:lnSpc>
                <a:spcPct val="120000"/>
              </a:lnSpc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mr-IN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geeft God een 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versterkende blijk van Zijn 	</a:t>
            </a:r>
            <a:r>
              <a:rPr lang="nl-NL" sz="29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machtige aanwezigheid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.</a:t>
            </a:r>
            <a:endParaRPr lang="nl-NL" sz="2900" dirty="0" smtClean="0">
              <a:solidFill>
                <a:srgbClr val="472B05"/>
              </a:solidFill>
              <a:latin typeface="Roboto Regular"/>
              <a:cs typeface="Roboto Regular"/>
            </a:endParaRPr>
          </a:p>
          <a:p>
            <a:pPr lvl="1">
              <a:lnSpc>
                <a:spcPct val="120000"/>
              </a:lnSpc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 </a:t>
            </a:r>
            <a:r>
              <a:rPr lang="mr-IN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sz="29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vervult 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God ze met Zijn Heilige 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Geest.</a:t>
            </a:r>
          </a:p>
          <a:p>
            <a:pPr lvl="1">
              <a:lnSpc>
                <a:spcPct val="120000"/>
              </a:lnSpc>
            </a:pPr>
            <a:r>
              <a:rPr lang="nl-NL" sz="2700" dirty="0" smtClean="0">
                <a:solidFill>
                  <a:srgbClr val="472B05"/>
                </a:solidFill>
                <a:latin typeface="Roboto Regular"/>
                <a:cs typeface="Roboto Regular"/>
              </a:rPr>
              <a:t>  </a:t>
            </a:r>
            <a:r>
              <a:rPr lang="mr-IN" sz="2700" dirty="0" smtClean="0">
                <a:solidFill>
                  <a:srgbClr val="472B05"/>
                </a:solidFill>
                <a:latin typeface="Roboto Regular"/>
                <a:cs typeface="Roboto Regular"/>
              </a:rPr>
              <a:t>…</a:t>
            </a:r>
            <a:r>
              <a:rPr lang="nl-NL" sz="2700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sz="2700" dirty="0" smtClean="0">
                <a:solidFill>
                  <a:srgbClr val="472B05"/>
                </a:solidFill>
                <a:latin typeface="Roboto Regular"/>
                <a:cs typeface="Roboto Regular"/>
              </a:rPr>
              <a:t>verhoort God hun gebed om </a:t>
            </a:r>
            <a:r>
              <a:rPr lang="nl-NL" sz="27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vrijmoedigheid</a:t>
            </a:r>
            <a:r>
              <a:rPr lang="nl-NL" sz="2700" dirty="0" smtClean="0">
                <a:solidFill>
                  <a:srgbClr val="472B05"/>
                </a:solidFill>
                <a:latin typeface="Roboto Regular"/>
                <a:cs typeface="Roboto Regular"/>
              </a:rPr>
              <a:t>.</a:t>
            </a:r>
            <a:endParaRPr lang="nl-NL" sz="2700" dirty="0" smtClean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3059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472B05"/>
                </a:solidFill>
                <a:latin typeface="Roboto Regular"/>
                <a:ea typeface="+mn-ea"/>
                <a:cs typeface="Roboto Regular"/>
              </a:rPr>
              <a:t>2. De kracht van gezamenlijk gebed</a:t>
            </a:r>
            <a:endParaRPr lang="nl-NL" b="1" dirty="0">
              <a:solidFill>
                <a:srgbClr val="472B05"/>
              </a:solidFill>
              <a:latin typeface="Roboto Regular"/>
              <a:ea typeface="+mn-ea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78" y="1699860"/>
            <a:ext cx="8616244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Het belang van de gemeenschap (</a:t>
            </a:r>
            <a:r>
              <a:rPr lang="nl-NL" sz="2900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koinonia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: leven delen; je nood tot gezamenlijke nood maken).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Samen volhouden.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Door elkaar worden aangevuurd.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De krachten bundelen.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endParaRPr lang="nl-NL" sz="2900" dirty="0" smtClean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1530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472B05"/>
                </a:solidFill>
                <a:latin typeface="Roboto Regular"/>
                <a:ea typeface="+mn-ea"/>
                <a:cs typeface="Roboto Regular"/>
              </a:rPr>
              <a:t>3. Gezamenlijk bidden in de praktijk</a:t>
            </a:r>
            <a:endParaRPr lang="nl-NL" b="1" dirty="0">
              <a:solidFill>
                <a:srgbClr val="472B05"/>
              </a:solidFill>
              <a:latin typeface="Roboto Regular"/>
              <a:ea typeface="+mn-ea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99860"/>
            <a:ext cx="8308622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2900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Hoe?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1. Afgestemd op de Heer.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2. 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Afgestemd op de Geest (</a:t>
            </a:r>
            <a:r>
              <a:rPr lang="nl-NL" sz="2900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Ef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. 6:</a:t>
            </a: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18)</a:t>
            </a:r>
            <a:endParaRPr lang="nl-NL" sz="2900" dirty="0" smtClean="0">
              <a:solidFill>
                <a:srgbClr val="472B05"/>
              </a:solidFill>
              <a:latin typeface="Roboto Regular"/>
              <a:cs typeface="Roboto Regular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3. Afgestemd op elkaar.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900" dirty="0" smtClean="0">
                <a:solidFill>
                  <a:srgbClr val="472B05"/>
                </a:solidFill>
                <a:latin typeface="Roboto Regular"/>
                <a:cs typeface="Roboto Regular"/>
              </a:rPr>
              <a:t>4. Oprecht, zonder opsmuk.</a:t>
            </a:r>
          </a:p>
        </p:txBody>
      </p:sp>
    </p:spTree>
    <p:extLst>
      <p:ext uri="{BB962C8B-B14F-4D97-AF65-F5344CB8AC3E}">
        <p14:creationId xmlns:p14="http://schemas.microsoft.com/office/powerpoint/2010/main" val="124780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224</Words>
  <Application>Microsoft Macintosh PowerPoint</Application>
  <PresentationFormat>Diavoorstelling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1_Office-thema</vt:lpstr>
      <vt:lpstr>2_Office-thema</vt:lpstr>
      <vt:lpstr>PowerPoint-presentatie</vt:lpstr>
      <vt:lpstr>Programma</vt:lpstr>
      <vt:lpstr>1. Het gebed in Hand. 4:23-31</vt:lpstr>
      <vt:lpstr>1. Het gebed in Hand. 4:23-31</vt:lpstr>
      <vt:lpstr>1. Het gebed in Hand. 4:23-31</vt:lpstr>
      <vt:lpstr>1. Het gebed in Hand. 4:23-31</vt:lpstr>
      <vt:lpstr>2. De kracht van gezamenlijk gebed</vt:lpstr>
      <vt:lpstr>3. Gezamenlijk bidden in de praktijk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Gerrit van Valen</dc:creator>
  <cp:lastModifiedBy>Gerrit van Valen</cp:lastModifiedBy>
  <cp:revision>105</cp:revision>
  <dcterms:created xsi:type="dcterms:W3CDTF">2017-09-30T13:52:41Z</dcterms:created>
  <dcterms:modified xsi:type="dcterms:W3CDTF">2017-11-30T16:23:11Z</dcterms:modified>
</cp:coreProperties>
</file>