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63" r:id="rId3"/>
    <p:sldId id="265" r:id="rId4"/>
    <p:sldId id="274" r:id="rId5"/>
    <p:sldId id="276" r:id="rId6"/>
    <p:sldId id="277" r:id="rId7"/>
    <p:sldId id="267" r:id="rId8"/>
    <p:sldId id="268" r:id="rId9"/>
    <p:sldId id="271" r:id="rId10"/>
    <p:sldId id="275" r:id="rId11"/>
    <p:sldId id="278" r:id="rId12"/>
    <p:sldId id="270" r:id="rId13"/>
    <p:sldId id="272" r:id="rId14"/>
    <p:sldId id="269" r:id="rId15"/>
    <p:sldId id="279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D13"/>
    <a:srgbClr val="996633"/>
    <a:srgbClr val="1E5315"/>
    <a:srgbClr val="472B05"/>
    <a:srgbClr val="311F07"/>
    <a:srgbClr val="789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2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0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13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72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70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32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34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05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84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3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1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9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1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59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71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2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5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45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7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82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19-10-17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7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wYpuirM6J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2046601_703852299805139_4910940739195953207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-424"/>
          <a:stretch/>
        </p:blipFill>
        <p:spPr>
          <a:xfrm>
            <a:off x="-108520" y="1196752"/>
            <a:ext cx="9318217" cy="4619006"/>
          </a:xfrm>
        </p:spPr>
      </p:pic>
      <p:sp>
        <p:nvSpPr>
          <p:cNvPr id="3" name="Rechthoek 2"/>
          <p:cNvSpPr/>
          <p:nvPr/>
        </p:nvSpPr>
        <p:spPr>
          <a:xfrm>
            <a:off x="2286000" y="5940423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Geestelijke Groei-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avond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Bommelerwaard</a:t>
            </a:r>
            <a:endParaRPr lang="nl-NL" dirty="0">
              <a:solidFill>
                <a:schemeClr val="bg2">
                  <a:lumMod val="75000"/>
                </a:schemeClr>
              </a:solidFill>
              <a:latin typeface="Roboto Regular"/>
              <a:cs typeface="Roboto Regular"/>
            </a:endParaRPr>
          </a:p>
          <a:p>
            <a:pPr algn="ctr">
              <a:lnSpc>
                <a:spcPct val="120000"/>
              </a:lnSpc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19 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oktober 2017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51325" y="1401650"/>
            <a:ext cx="3869350" cy="3111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5500" b="1" dirty="0" smtClean="0">
                <a:ln w="1905">
                  <a:solidFill>
                    <a:srgbClr val="472B05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Een </a:t>
            </a:r>
            <a:r>
              <a:rPr lang="nl-NL" sz="5500" b="1" dirty="0" smtClean="0">
                <a:ln w="1905">
                  <a:solidFill>
                    <a:srgbClr val="472B05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Geest-</a:t>
            </a:r>
          </a:p>
          <a:p>
            <a:pPr>
              <a:lnSpc>
                <a:spcPct val="120000"/>
              </a:lnSpc>
            </a:pPr>
            <a:r>
              <a:rPr lang="nl-NL" sz="5500" b="1" dirty="0" smtClean="0">
                <a:ln w="1905">
                  <a:solidFill>
                    <a:srgbClr val="472B05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vervulde </a:t>
            </a:r>
          </a:p>
          <a:p>
            <a:pPr>
              <a:lnSpc>
                <a:spcPct val="120000"/>
              </a:lnSpc>
            </a:pPr>
            <a:r>
              <a:rPr lang="nl-NL" sz="5500" b="1" dirty="0" smtClean="0">
                <a:ln w="1905">
                  <a:solidFill>
                    <a:srgbClr val="472B05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gemeente</a:t>
            </a:r>
            <a:endParaRPr lang="nl-NL" sz="5500" b="1" dirty="0">
              <a:ln w="1905">
                <a:solidFill>
                  <a:srgbClr val="472B05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Regular"/>
              <a:cs typeface="Roboto Regular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207000" y="3197401"/>
            <a:ext cx="2965400" cy="1188357"/>
          </a:xfrm>
          <a:prstGeom prst="roundRect">
            <a:avLst/>
          </a:prstGeom>
          <a:ln w="317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500" dirty="0"/>
              <a:t>2:42-47 &amp; 4:32-37</a:t>
            </a:r>
          </a:p>
        </p:txBody>
      </p:sp>
    </p:spTree>
    <p:extLst>
      <p:ext uri="{BB962C8B-B14F-4D97-AF65-F5344CB8AC3E}">
        <p14:creationId xmlns:p14="http://schemas.microsoft.com/office/powerpoint/2010/main" val="14371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1. Een lerende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364038"/>
          </a:xfrm>
        </p:spPr>
        <p:txBody>
          <a:bodyPr/>
          <a:lstStyle/>
          <a:p>
            <a:pPr marL="533400" indent="-438150">
              <a:buFont typeface="Wingdings" charset="2"/>
              <a:buChar char="§"/>
            </a:pP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zij volhardden in </a:t>
            </a:r>
            <a:r>
              <a:rPr lang="nl-NL" i="1" dirty="0">
                <a:solidFill>
                  <a:srgbClr val="472B05"/>
                </a:solidFill>
                <a:latin typeface="Roboto Regular"/>
                <a:cs typeface="Roboto Regular"/>
              </a:rPr>
              <a:t>de leer van de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apostelen.’</a:t>
            </a:r>
          </a:p>
          <a:p>
            <a:pPr marL="533400" indent="-438150">
              <a:buFont typeface="Wingdings" charset="2"/>
              <a:buChar char="§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De leer was gericht op Jezus Christus! (Hand 2-5), met name Zijn opstanding (4:33).</a:t>
            </a:r>
          </a:p>
          <a:p>
            <a:pPr marL="533400" indent="-438150">
              <a:buFont typeface="Wingdings" charset="2"/>
              <a:buChar char="§"/>
            </a:pPr>
            <a:r>
              <a:rPr lang="nl-NL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Genade maakt </a:t>
            </a:r>
            <a:r>
              <a:rPr lang="nl-NL" b="1" i="1" u="sng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leergierig</a:t>
            </a:r>
            <a:r>
              <a:rPr lang="nl-NL" b="1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om </a:t>
            </a:r>
            <a:r>
              <a:rPr lang="nl-NL" b="1" i="1" dirty="0" smtClean="0">
                <a:solidFill>
                  <a:srgbClr val="000090"/>
                </a:solidFill>
                <a:latin typeface="Roboto Regular"/>
                <a:cs typeface="Roboto Regular"/>
              </a:rPr>
              <a:t>Jezus</a:t>
            </a:r>
            <a:r>
              <a:rPr lang="nl-NL" b="1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meer te kennen</a:t>
            </a:r>
            <a:r>
              <a:rPr lang="nl-NL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.</a:t>
            </a:r>
            <a:endParaRPr lang="nl-NL" i="1" dirty="0">
              <a:solidFill>
                <a:schemeClr val="accent6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61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>
                <a:solidFill>
                  <a:srgbClr val="472B05"/>
                </a:solidFill>
                <a:latin typeface="Roboto Regular"/>
                <a:cs typeface="Roboto Regular"/>
              </a:rPr>
              <a:t>2</a:t>
            </a:r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. Een delende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3786" y="1486734"/>
            <a:ext cx="8333014" cy="4364038"/>
          </a:xfrm>
        </p:spPr>
        <p:txBody>
          <a:bodyPr>
            <a:normAutofit lnSpcReduction="10000"/>
          </a:bodyPr>
          <a:lstStyle/>
          <a:p>
            <a:pPr marL="533400" indent="-438150">
              <a:buFont typeface="Wingdings" charset="2"/>
              <a:buChar char="§"/>
            </a:pPr>
            <a:r>
              <a:rPr lang="nl-NL" sz="3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zij volhardden </a:t>
            </a:r>
            <a:r>
              <a:rPr lang="mr-IN" sz="3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…</a:t>
            </a:r>
            <a:r>
              <a:rPr lang="nl-NL" sz="3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in </a:t>
            </a:r>
            <a:r>
              <a:rPr lang="nl-NL" sz="3100" i="1" dirty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31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gemeenschap.’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Grieks: </a:t>
            </a:r>
            <a:r>
              <a:rPr lang="nl-NL" sz="31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koinonia</a:t>
            </a:r>
            <a:endParaRPr lang="nl-NL" sz="31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</a:t>
            </a:r>
            <a:r>
              <a:rPr lang="nl-NL" sz="3100" dirty="0">
                <a:solidFill>
                  <a:srgbClr val="472B05"/>
                </a:solidFill>
                <a:latin typeface="Roboto Regular"/>
                <a:cs typeface="Roboto Regular"/>
              </a:rPr>
              <a:t>allen die geloofden, waren bijeen en hadden alle dingen gemeenschappelijk;</a:t>
            </a:r>
            <a:br>
              <a:rPr lang="nl-NL" sz="3100" dirty="0">
                <a:solidFill>
                  <a:srgbClr val="472B05"/>
                </a:solidFill>
                <a:latin typeface="Roboto Regular"/>
                <a:cs typeface="Roboto Regular"/>
              </a:rPr>
            </a:b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</a:t>
            </a:r>
            <a:r>
              <a:rPr lang="nl-NL" sz="3100" dirty="0">
                <a:solidFill>
                  <a:srgbClr val="472B05"/>
                </a:solidFill>
                <a:latin typeface="Roboto Regular"/>
                <a:cs typeface="Roboto Regular"/>
              </a:rPr>
              <a:t>zij verkochten hun bezittingen en eigendommen en verdeelden die onder allen, naar dat ieder nodig </a:t>
            </a: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had.’ (</a:t>
            </a:r>
            <a:r>
              <a:rPr lang="nl-NL" sz="31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 44-45)</a:t>
            </a:r>
          </a:p>
          <a:p>
            <a:pPr marL="533400" indent="-438150">
              <a:buFont typeface="Wingdings" charset="2"/>
              <a:buChar char="§"/>
            </a:pPr>
            <a:r>
              <a:rPr lang="nl-NL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Genade</a:t>
            </a: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maakt</a:t>
            </a:r>
            <a:r>
              <a:rPr lang="nl-NL" sz="3100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b="1" i="1" u="sng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vrij</a:t>
            </a:r>
            <a:r>
              <a:rPr lang="nl-NL" sz="3100" b="1" u="sng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b="1" i="1" u="sng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om</a:t>
            </a:r>
            <a:r>
              <a:rPr lang="nl-NL" sz="3100" b="1" u="sng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b="1" i="1" u="sng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te</a:t>
            </a:r>
            <a:r>
              <a:rPr lang="nl-NL" sz="3100" b="1" u="sng" dirty="0" smtClean="0">
                <a:solidFill>
                  <a:srgbClr val="472B05"/>
                </a:solidFill>
                <a:latin typeface="Roboto Regular"/>
                <a:cs typeface="Roboto Regular"/>
              </a:rPr>
              <a:t> </a:t>
            </a:r>
            <a:r>
              <a:rPr lang="nl-NL" b="1" i="1" u="sng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geven</a:t>
            </a:r>
            <a:r>
              <a:rPr lang="nl-NL" b="1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zoals </a:t>
            </a:r>
            <a:r>
              <a:rPr lang="nl-NL" b="1" i="1" dirty="0" smtClean="0">
                <a:solidFill>
                  <a:srgbClr val="000090"/>
                </a:solidFill>
                <a:latin typeface="Roboto Regular"/>
                <a:cs typeface="Roboto Regular"/>
              </a:rPr>
              <a:t>Jezus</a:t>
            </a:r>
            <a:r>
              <a:rPr lang="nl-NL" b="1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!</a:t>
            </a:r>
            <a:endParaRPr lang="nl-NL" b="1" i="1" dirty="0">
              <a:solidFill>
                <a:schemeClr val="accent6">
                  <a:lumMod val="75000"/>
                </a:schemeClr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endParaRPr lang="nl-NL" sz="31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21" y="2021227"/>
            <a:ext cx="3254829" cy="1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>
                <a:solidFill>
                  <a:srgbClr val="472B05"/>
                </a:solidFill>
                <a:latin typeface="Roboto Regular"/>
                <a:cs typeface="Roboto Regular"/>
              </a:rPr>
              <a:t>3</a:t>
            </a:r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. Een vierende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08" y="1600201"/>
            <a:ext cx="8472592" cy="4213608"/>
          </a:xfrm>
        </p:spPr>
        <p:txBody>
          <a:bodyPr>
            <a:noAutofit/>
          </a:bodyPr>
          <a:lstStyle/>
          <a:p>
            <a:pPr marL="533400" indent="-438150">
              <a:buFont typeface="Wingdings" charset="2"/>
              <a:buChar char="§"/>
            </a:pPr>
            <a:r>
              <a:rPr lang="nl-NL" sz="28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zij volhardden </a:t>
            </a:r>
            <a:r>
              <a:rPr lang="mr-IN" sz="28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…</a:t>
            </a:r>
            <a:r>
              <a:rPr lang="nl-NL" sz="28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in het breken van het brood.’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</a:t>
            </a: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zij bleven dagelijks eensgezind in de tempel bijeenkomen, en terwijl zij van huis tot huis brood braken, namen zij gezamenlijk voedsel tot zich, met vreugde en in eenvoud van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hart.’ (</a:t>
            </a:r>
            <a:r>
              <a:rPr lang="nl-NL" sz="28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 46)</a:t>
            </a: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Liefdesmaaltijden (zie Judas 12; 1 Kor. 11:20 vv)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Genade</a:t>
            </a:r>
            <a:r>
              <a:rPr lang="nl-NL" sz="2800" b="1" i="1" dirty="0"/>
              <a:t> </a:t>
            </a:r>
            <a:r>
              <a:rPr lang="nl-NL" sz="2800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maakt</a:t>
            </a:r>
            <a:r>
              <a:rPr lang="nl-NL" sz="2800" b="1" i="1" dirty="0"/>
              <a:t> </a:t>
            </a:r>
            <a:r>
              <a:rPr lang="nl-NL" sz="2800" i="1" u="sng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hongerig</a:t>
            </a:r>
            <a:r>
              <a:rPr lang="nl-NL" sz="2800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naar </a:t>
            </a:r>
            <a:r>
              <a:rPr lang="nl-NL" sz="2800" i="1" dirty="0" smtClean="0">
                <a:solidFill>
                  <a:srgbClr val="000090"/>
                </a:solidFill>
                <a:latin typeface="Roboto Regular"/>
                <a:cs typeface="Roboto Regular"/>
              </a:rPr>
              <a:t>Jezus </a:t>
            </a:r>
            <a:r>
              <a:rPr lang="nl-NL" sz="2800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en</a:t>
            </a:r>
            <a:r>
              <a:rPr lang="nl-NL" sz="2800" b="1" i="1" dirty="0" smtClean="0"/>
              <a:t> </a:t>
            </a:r>
            <a:r>
              <a:rPr lang="nl-NL" sz="2800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geeft </a:t>
            </a:r>
            <a:r>
              <a:rPr lang="nl-NL" sz="2800" i="1" u="sng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vreugde</a:t>
            </a:r>
            <a:r>
              <a:rPr lang="nl-NL" sz="2800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in Hem!</a:t>
            </a:r>
            <a:endParaRPr lang="nl-NL" sz="2800" i="1" dirty="0">
              <a:solidFill>
                <a:schemeClr val="accent6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322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4. Een biddende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802" y="1762125"/>
            <a:ext cx="8229600" cy="4364038"/>
          </a:xfrm>
        </p:spPr>
        <p:txBody>
          <a:bodyPr/>
          <a:lstStyle/>
          <a:p>
            <a:pPr marL="533400" indent="-438150">
              <a:buFont typeface="Wingdings" charset="2"/>
              <a:buChar char="§"/>
            </a:pP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zij volhardden </a:t>
            </a:r>
            <a:r>
              <a:rPr lang="mr-IN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…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in de gebeden.’</a:t>
            </a:r>
          </a:p>
          <a:p>
            <a:pPr marL="533400" indent="-438150">
              <a:buFont typeface="Wingdings" charset="2"/>
              <a:buChar char="§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Gezamenlijk gebed was onderdeel van het leven samen.</a:t>
            </a:r>
          </a:p>
          <a:p>
            <a:pPr marL="533400" indent="-438150">
              <a:buFont typeface="Wingdings" charset="2"/>
              <a:buChar char="§"/>
            </a:pPr>
            <a:r>
              <a:rPr lang="nl-NL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Genade</a:t>
            </a:r>
            <a:r>
              <a:rPr lang="nl-NL" b="1" i="1" dirty="0"/>
              <a:t> </a:t>
            </a:r>
            <a:r>
              <a:rPr lang="nl-NL" i="1" dirty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maakt</a:t>
            </a:r>
            <a:r>
              <a:rPr lang="nl-NL" b="1" i="1" dirty="0"/>
              <a:t> </a:t>
            </a:r>
            <a:r>
              <a:rPr lang="nl-NL" i="1" u="sng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afhankelijk</a:t>
            </a:r>
            <a:r>
              <a:rPr lang="nl-NL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 van </a:t>
            </a:r>
            <a:r>
              <a:rPr lang="nl-NL" b="1" i="1" dirty="0" smtClean="0">
                <a:solidFill>
                  <a:srgbClr val="000090"/>
                </a:solidFill>
                <a:latin typeface="Roboto Regular"/>
                <a:cs typeface="Roboto Regular"/>
              </a:rPr>
              <a:t>Jezus</a:t>
            </a:r>
            <a:r>
              <a:rPr lang="nl-NL" i="1" dirty="0" smtClean="0">
                <a:solidFill>
                  <a:schemeClr val="accent6">
                    <a:lumMod val="75000"/>
                  </a:schemeClr>
                </a:solidFill>
                <a:latin typeface="Roboto Regular"/>
                <a:cs typeface="Roboto Regular"/>
              </a:rPr>
              <a:t>.</a:t>
            </a:r>
            <a:endParaRPr lang="nl-NL" i="1" dirty="0">
              <a:solidFill>
                <a:schemeClr val="accent6">
                  <a:lumMod val="75000"/>
                </a:schemeClr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endParaRPr lang="nl-NL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endParaRPr lang="nl-NL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4970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Effecten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802" y="1762125"/>
            <a:ext cx="8229600" cy="4364038"/>
          </a:xfrm>
        </p:spPr>
        <p:txBody>
          <a:bodyPr>
            <a:normAutofit/>
          </a:bodyPr>
          <a:lstStyle/>
          <a:p>
            <a:pPr marL="552450" indent="-457200">
              <a:buFont typeface="Wingdings" charset="2"/>
              <a:buChar char="§"/>
            </a:pP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</a:t>
            </a:r>
            <a:r>
              <a:rPr lang="nl-NL" sz="2900" dirty="0">
                <a:solidFill>
                  <a:srgbClr val="472B05"/>
                </a:solidFill>
                <a:latin typeface="Roboto Regular"/>
                <a:cs typeface="Roboto Regular"/>
              </a:rPr>
              <a:t>zij </a:t>
            </a:r>
            <a:r>
              <a:rPr lang="mr-IN" sz="2900" dirty="0">
                <a:solidFill>
                  <a:srgbClr val="472B05"/>
                </a:solidFill>
                <a:latin typeface="Roboto Regular"/>
                <a:cs typeface="Roboto Regular"/>
              </a:rPr>
              <a:t>…</a:t>
            </a:r>
            <a:r>
              <a:rPr lang="nl-NL" sz="2900" dirty="0">
                <a:solidFill>
                  <a:srgbClr val="472B05"/>
                </a:solidFill>
                <a:latin typeface="Roboto Regular"/>
                <a:cs typeface="Roboto Regular"/>
              </a:rPr>
              <a:t> vonden genade bij heel het volk. </a:t>
            </a:r>
          </a:p>
          <a:p>
            <a:pPr marL="552450" indent="-457200">
              <a:buFont typeface="Wingdings" charset="2"/>
              <a:buChar char="§"/>
            </a:pPr>
            <a:r>
              <a:rPr lang="nl-NL" sz="2900" dirty="0">
                <a:solidFill>
                  <a:srgbClr val="472B05"/>
                </a:solidFill>
                <a:latin typeface="Roboto Regular"/>
                <a:cs typeface="Roboto Regular"/>
              </a:rPr>
              <a:t>En de Heere voegde dagelijks mensen die zalig werden, aan de gemeente toe</a:t>
            </a: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. (</a:t>
            </a:r>
            <a:r>
              <a:rPr lang="nl-NL" sz="29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 47)</a:t>
            </a:r>
            <a:endParaRPr lang="nl-NL" sz="29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95250" indent="0">
              <a:buNone/>
            </a:pPr>
            <a:endParaRPr lang="nl-NL" sz="31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95250" indent="0">
              <a:buNone/>
            </a:pPr>
            <a:r>
              <a:rPr lang="nl-NL" sz="3100" dirty="0">
                <a:solidFill>
                  <a:srgbClr val="472B05"/>
                </a:solidFill>
                <a:latin typeface="Roboto Regular"/>
                <a:cs typeface="Roboto Regular"/>
              </a:rPr>
              <a:t>Geen mensenwerk, maar werk van Gods Geest!</a:t>
            </a:r>
          </a:p>
          <a:p>
            <a:pPr marL="95250" indent="0">
              <a:buNone/>
            </a:pPr>
            <a:endParaRPr lang="nl-NL" sz="31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273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6" y="312058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472B05"/>
                </a:solidFill>
                <a:latin typeface="Roboto Regular"/>
                <a:cs typeface="Roboto Regular"/>
              </a:rPr>
              <a:t>3</a:t>
            </a:r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. Opwekking, toen en nu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4" y="1616983"/>
            <a:ext cx="8405592" cy="4364038"/>
          </a:xfrm>
        </p:spPr>
        <p:txBody>
          <a:bodyPr>
            <a:normAutofit/>
          </a:bodyPr>
          <a:lstStyle/>
          <a:p>
            <a:pPr marL="533400" indent="-438150">
              <a:buFont typeface="Wingdings" charset="2"/>
              <a:buChar char="§"/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Opwekking is opnieuw Jezus zien!</a:t>
            </a:r>
            <a:endParaRPr lang="nl-NL" sz="3000" dirty="0" smtClean="0">
              <a:solidFill>
                <a:srgbClr val="472B05"/>
              </a:solidFill>
              <a:latin typeface="Roboto Regular"/>
              <a:cs typeface="Roboto Regular"/>
              <a:hlinkClick r:id="rId2"/>
            </a:endParaRPr>
          </a:p>
          <a:p>
            <a:pPr marL="533400" indent="-438150">
              <a:buFont typeface="Wingdings" charset="2"/>
              <a:buChar char="§"/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  <a:hlinkClick r:id="rId2"/>
              </a:rPr>
              <a:t>Opwekking op de Hebriden (video)</a:t>
            </a:r>
            <a:endParaRPr lang="nl-NL" sz="30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sleutel is niet allerlei dingen anders organiseren, maar is berouwvolle bekering (Openb. 2:5, 2:16, 3:3, 3:19) en opnieuw God zoeken (2 </a:t>
            </a:r>
            <a:r>
              <a:rPr lang="nl-NL" sz="30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Kron</a:t>
            </a: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 7:14) met je hele hart.</a:t>
            </a:r>
            <a:endParaRPr lang="nl-NL" sz="30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7471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Programma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Pinksteren: een opwekking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Kenmerken van een opgewekte, 	</a:t>
            </a:r>
            <a:r>
              <a:rPr lang="nl-NL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Geestvervulde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 gemeente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Opwekking, toen en nu</a:t>
            </a:r>
          </a:p>
          <a:p>
            <a:pPr marL="0" indent="0">
              <a:lnSpc>
                <a:spcPct val="120000"/>
              </a:lnSpc>
              <a:buNone/>
            </a:pPr>
            <a:endParaRPr lang="nl-NL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374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20571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196" y="3120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FFFF00"/>
                </a:solidFill>
                <a:latin typeface="Roboto Regular"/>
                <a:cs typeface="Roboto Regular"/>
              </a:rPr>
              <a:t>1. Pinksteren: een opwekking!</a:t>
            </a:r>
            <a:endParaRPr lang="nl-NL" b="1" dirty="0">
              <a:solidFill>
                <a:srgbClr val="FFFF00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306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der-D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228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457196" y="3120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000090"/>
                </a:solidFill>
                <a:latin typeface="Roboto Regular"/>
                <a:cs typeface="Roboto Regular"/>
              </a:rPr>
              <a:t>1. Pinksteren: een opwekking!</a:t>
            </a:r>
            <a:endParaRPr lang="nl-NL" b="1" dirty="0">
              <a:solidFill>
                <a:srgbClr val="000090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6790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ariba 61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960"/>
            <a:ext cx="9176444" cy="5282582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196" y="3871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FFFF00"/>
                </a:solidFill>
                <a:latin typeface="Roboto Regular"/>
                <a:cs typeface="Roboto Regular"/>
              </a:rPr>
              <a:t>1. Pinksteren: een opwekking!</a:t>
            </a:r>
            <a:endParaRPr lang="nl-NL" b="1" dirty="0">
              <a:solidFill>
                <a:srgbClr val="FFFF00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09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6" y="312058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1. Pinksteren: </a:t>
            </a:r>
            <a:r>
              <a:rPr lang="nl-NL" b="1" dirty="0">
                <a:solidFill>
                  <a:srgbClr val="472B05"/>
                </a:solidFill>
                <a:latin typeface="Roboto Regular"/>
                <a:cs typeface="Roboto Regular"/>
              </a:rPr>
              <a:t>een </a:t>
            </a:r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opwekking!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4" y="1616983"/>
            <a:ext cx="6319159" cy="4364038"/>
          </a:xfrm>
        </p:spPr>
        <p:txBody>
          <a:bodyPr>
            <a:normAutofit/>
          </a:bodyPr>
          <a:lstStyle/>
          <a:p>
            <a:pPr marL="95250" indent="0">
              <a:buNone/>
            </a:pPr>
            <a:endParaRPr lang="nl-NL" sz="28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Gods </a:t>
            </a: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heerlijkheid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daalt neer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Ontzag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voor God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Diep besef van </a:t>
            </a: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zonden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berouw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Algehele</a:t>
            </a: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overgave 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Komen in de </a:t>
            </a: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vrijheid</a:t>
            </a:r>
          </a:p>
          <a:p>
            <a:pPr marL="533400" indent="-438150">
              <a:buFont typeface="Wingdings" charset="2"/>
              <a:buChar char="§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Onuitsprekelijke </a:t>
            </a:r>
            <a:r>
              <a:rPr lang="nl-NL" sz="2800" b="1" dirty="0">
                <a:solidFill>
                  <a:srgbClr val="472B05"/>
                </a:solidFill>
                <a:latin typeface="Roboto Regular"/>
                <a:cs typeface="Roboto Regular"/>
              </a:rPr>
              <a:t>v</a:t>
            </a:r>
            <a:r>
              <a:rPr lang="nl-NL" sz="2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reugde</a:t>
            </a:r>
          </a:p>
          <a:p>
            <a:pPr marL="533400" indent="-438150">
              <a:buFont typeface="Wingdings" charset="2"/>
              <a:buChar char="§"/>
            </a:pPr>
            <a:endParaRPr lang="nl-NL" sz="28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endParaRPr lang="nl-NL" sz="28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buFont typeface="Wingdings" charset="2"/>
              <a:buChar char="§"/>
            </a:pP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660232" y="2060848"/>
            <a:ext cx="2110292" cy="3574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1-4</a:t>
            </a:r>
          </a:p>
          <a:p>
            <a:pPr>
              <a:lnSpc>
                <a:spcPct val="130000"/>
              </a:lnSpc>
            </a:pP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5-13, 43</a:t>
            </a:r>
          </a:p>
          <a:p>
            <a:pPr>
              <a:lnSpc>
                <a:spcPct val="130000"/>
              </a:lnSpc>
            </a:pP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37 (</a:t>
            </a: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23)</a:t>
            </a:r>
          </a:p>
          <a:p>
            <a:pPr>
              <a:lnSpc>
                <a:spcPct val="130000"/>
              </a:lnSpc>
            </a:pP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38, 41</a:t>
            </a:r>
          </a:p>
          <a:p>
            <a:pPr>
              <a:lnSpc>
                <a:spcPct val="130000"/>
              </a:lnSpc>
            </a:pP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idem </a:t>
            </a:r>
          </a:p>
          <a:p>
            <a:pPr>
              <a:lnSpc>
                <a:spcPct val="130000"/>
              </a:lnSpc>
            </a:pPr>
            <a:r>
              <a:rPr lang="nl-NL" sz="2500" i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5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41, 46</a:t>
            </a:r>
          </a:p>
          <a:p>
            <a:pPr>
              <a:lnSpc>
                <a:spcPct val="130000"/>
              </a:lnSpc>
            </a:pPr>
            <a:endParaRPr lang="nl-NL" sz="2500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193416" y="1616983"/>
            <a:ext cx="1194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i="1" dirty="0" smtClean="0">
                <a:latin typeface="Roboto Regular"/>
                <a:cs typeface="Roboto Regular"/>
              </a:rPr>
              <a:t>Gebed</a:t>
            </a:r>
            <a:endParaRPr lang="nl-NL" sz="2500" i="1" dirty="0">
              <a:latin typeface="Roboto Regular"/>
              <a:cs typeface="Roboto Regular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3416" y="5157849"/>
            <a:ext cx="70619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500" i="1" dirty="0" smtClean="0">
                <a:latin typeface="Roboto Regular"/>
                <a:cs typeface="Roboto Regular"/>
              </a:rPr>
              <a:t>Veranderde levens en </a:t>
            </a:r>
            <a:r>
              <a:rPr lang="nl-NL" sz="2500" i="1" dirty="0" err="1" smtClean="0">
                <a:latin typeface="Roboto Regular"/>
                <a:cs typeface="Roboto Regular"/>
              </a:rPr>
              <a:t>Geestvervulde</a:t>
            </a:r>
            <a:r>
              <a:rPr lang="nl-NL" sz="2500" i="1" dirty="0" smtClean="0">
                <a:latin typeface="Roboto Regular"/>
                <a:cs typeface="Roboto Regular"/>
              </a:rPr>
              <a:t> gemeente</a:t>
            </a:r>
            <a:endParaRPr lang="nl-NL" sz="2500" i="1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778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057" y="248557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2. Kenmerken van een opgewekte, </a:t>
            </a:r>
            <a:r>
              <a:rPr lang="nl-NL" sz="3700" b="1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Geestvervulde</a:t>
            </a:r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701" y="1662339"/>
            <a:ext cx="8913585" cy="4364038"/>
          </a:xfrm>
        </p:spPr>
        <p:txBody>
          <a:bodyPr>
            <a:normAutofit/>
          </a:bodyPr>
          <a:lstStyle/>
          <a:p>
            <a:pPr marL="95250" indent="0">
              <a:lnSpc>
                <a:spcPct val="120000"/>
              </a:lnSpc>
              <a:buNone/>
            </a:pPr>
            <a:r>
              <a:rPr lang="nl-NL" sz="2600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vs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 42: ‘En </a:t>
            </a:r>
            <a:r>
              <a:rPr lang="nl-NL" sz="2600" dirty="0">
                <a:solidFill>
                  <a:srgbClr val="472B05"/>
                </a:solidFill>
                <a:latin typeface="Roboto Regular"/>
                <a:cs typeface="Roboto Regular"/>
              </a:rPr>
              <a:t>zij volhardden </a:t>
            </a:r>
            <a:endParaRPr lang="nl-NL" sz="26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33400" indent="-438150">
              <a:lnSpc>
                <a:spcPct val="120000"/>
              </a:lnSpc>
              <a:buFont typeface="Wingdings" charset="2"/>
              <a:buChar char="§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in </a:t>
            </a:r>
            <a:r>
              <a:rPr lang="nl-NL" sz="2600" dirty="0">
                <a:solidFill>
                  <a:srgbClr val="472B05"/>
                </a:solidFill>
                <a:latin typeface="Roboto Regular"/>
                <a:cs typeface="Roboto Regular"/>
              </a:rPr>
              <a:t>de leer van de apostelen 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		Een </a:t>
            </a:r>
            <a:r>
              <a:rPr lang="nl-NL" sz="26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lerende 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gemeente</a:t>
            </a:r>
          </a:p>
          <a:p>
            <a:pPr marL="533400" indent="-438150">
              <a:lnSpc>
                <a:spcPct val="120000"/>
              </a:lnSpc>
              <a:buFont typeface="Wingdings" charset="2"/>
              <a:buChar char="§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</a:t>
            </a:r>
            <a:r>
              <a:rPr lang="nl-NL" sz="2600" dirty="0">
                <a:solidFill>
                  <a:srgbClr val="472B05"/>
                </a:solidFill>
                <a:latin typeface="Roboto Regular"/>
                <a:cs typeface="Roboto Regular"/>
              </a:rPr>
              <a:t>in de gemeenschap, 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			Een </a:t>
            </a:r>
            <a:r>
              <a:rPr lang="nl-NL" sz="26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delende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 gemeente</a:t>
            </a:r>
          </a:p>
          <a:p>
            <a:pPr marL="533400" indent="-438150">
              <a:lnSpc>
                <a:spcPct val="120000"/>
              </a:lnSpc>
              <a:buFont typeface="Wingdings" charset="2"/>
              <a:buChar char="§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in </a:t>
            </a:r>
            <a:r>
              <a:rPr lang="nl-NL" sz="2600" dirty="0">
                <a:solidFill>
                  <a:srgbClr val="472B05"/>
                </a:solidFill>
                <a:latin typeface="Roboto Regular"/>
                <a:cs typeface="Roboto Regular"/>
              </a:rPr>
              <a:t>het breken van het brood 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	Een </a:t>
            </a:r>
            <a:r>
              <a:rPr lang="nl-NL" sz="26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vierende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 gemeente</a:t>
            </a:r>
          </a:p>
          <a:p>
            <a:pPr marL="533400" indent="-438150">
              <a:lnSpc>
                <a:spcPct val="120000"/>
              </a:lnSpc>
              <a:buFont typeface="Wingdings" charset="2"/>
              <a:buChar char="§"/>
            </a:pP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en </a:t>
            </a:r>
            <a:r>
              <a:rPr lang="nl-NL" sz="2600" dirty="0">
                <a:solidFill>
                  <a:srgbClr val="472B05"/>
                </a:solidFill>
                <a:latin typeface="Roboto Regular"/>
                <a:cs typeface="Roboto Regular"/>
              </a:rPr>
              <a:t>in de gebeden.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’				Een </a:t>
            </a:r>
            <a:r>
              <a:rPr lang="nl-NL" sz="26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biddende </a:t>
            </a:r>
            <a:r>
              <a:rPr lang="nl-NL" sz="2600" dirty="0" smtClean="0">
                <a:solidFill>
                  <a:srgbClr val="472B05"/>
                </a:solidFill>
                <a:latin typeface="Roboto Regular"/>
                <a:cs typeface="Roboto Regular"/>
              </a:rPr>
              <a:t>gemeente</a:t>
            </a:r>
          </a:p>
          <a:p>
            <a:pPr marL="533400" indent="-438150">
              <a:lnSpc>
                <a:spcPct val="120000"/>
              </a:lnSpc>
              <a:buFont typeface="Wingdings" charset="2"/>
              <a:buChar char="§"/>
            </a:pPr>
            <a:endParaRPr lang="nl-NL" sz="26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51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nl-NL" sz="37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1. Een lerende gemeente</a:t>
            </a:r>
            <a:endParaRPr lang="nl-NL" sz="3700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364038"/>
          </a:xfrm>
        </p:spPr>
        <p:txBody>
          <a:bodyPr/>
          <a:lstStyle/>
          <a:p>
            <a:pPr marL="533400" indent="-438150">
              <a:buFont typeface="Wingdings" charset="2"/>
              <a:buChar char="§"/>
            </a:pP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‘En zij volhardden in </a:t>
            </a:r>
            <a:r>
              <a:rPr lang="nl-NL" i="1" dirty="0">
                <a:solidFill>
                  <a:srgbClr val="472B05"/>
                </a:solidFill>
                <a:latin typeface="Roboto Regular"/>
                <a:cs typeface="Roboto Regular"/>
              </a:rPr>
              <a:t>de leer van de </a:t>
            </a:r>
            <a:r>
              <a:rPr lang="nl-NL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apostelen.’</a:t>
            </a:r>
          </a:p>
          <a:p>
            <a:pPr marL="533400" indent="-438150">
              <a:buFont typeface="Wingdings" charset="2"/>
              <a:buChar char="§"/>
            </a:pP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Onderwijs (</a:t>
            </a:r>
            <a:r>
              <a:rPr lang="nl-NL" dirty="0" err="1" smtClean="0">
                <a:solidFill>
                  <a:srgbClr val="472B05"/>
                </a:solidFill>
                <a:latin typeface="Roboto Regular"/>
                <a:cs typeface="Roboto Regular"/>
              </a:rPr>
              <a:t>didachè</a:t>
            </a:r>
            <a:r>
              <a:rPr lang="nl-NL" dirty="0" smtClean="0">
                <a:solidFill>
                  <a:srgbClr val="472B05"/>
                </a:solidFill>
                <a:latin typeface="Roboto Regular"/>
                <a:cs typeface="Roboto Regular"/>
              </a:rPr>
              <a:t>): 5:25, 42.</a:t>
            </a:r>
            <a:endParaRPr lang="nl-NL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0"/>
            <a:ext cx="8229600" cy="55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dirty="0" smtClean="0">
                <a:solidFill>
                  <a:srgbClr val="996633">
                    <a:alpha val="50000"/>
                  </a:srgbClr>
                </a:solidFill>
                <a:latin typeface="Roboto Regular"/>
                <a:cs typeface="Roboto Regular"/>
              </a:rPr>
              <a:t>[ 2. Kenmerken van een opgewekte gemeente ]</a:t>
            </a:r>
            <a:endParaRPr lang="nl-NL" sz="3000" dirty="0">
              <a:solidFill>
                <a:srgbClr val="996633">
                  <a:alpha val="50000"/>
                </a:srgb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16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367"/>
            <a:ext cx="9144000" cy="6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459</Words>
  <Application>Microsoft Macintosh PowerPoint</Application>
  <PresentationFormat>Diavoorstelling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1_Office-thema</vt:lpstr>
      <vt:lpstr>2_Office-thema</vt:lpstr>
      <vt:lpstr>PowerPoint-presentatie</vt:lpstr>
      <vt:lpstr>Programma</vt:lpstr>
      <vt:lpstr>PowerPoint-presentatie</vt:lpstr>
      <vt:lpstr>PowerPoint-presentatie</vt:lpstr>
      <vt:lpstr>PowerPoint-presentatie</vt:lpstr>
      <vt:lpstr>1. Pinksteren: een opwekking!</vt:lpstr>
      <vt:lpstr>2. Kenmerken van een opgewekte, Geestvervulde gemeente</vt:lpstr>
      <vt:lpstr>1. Een lerende gemeente</vt:lpstr>
      <vt:lpstr>PowerPoint-presentatie</vt:lpstr>
      <vt:lpstr>1. Een lerende gemeente</vt:lpstr>
      <vt:lpstr>2. Een delende gemeente</vt:lpstr>
      <vt:lpstr>3. Een vierende gemeente</vt:lpstr>
      <vt:lpstr>4. Een biddende gemeente</vt:lpstr>
      <vt:lpstr>Effecten</vt:lpstr>
      <vt:lpstr>3. Opwekking, toen en nu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Gerrit van Valen</dc:creator>
  <cp:lastModifiedBy>Gerrit van Valen</cp:lastModifiedBy>
  <cp:revision>55</cp:revision>
  <dcterms:created xsi:type="dcterms:W3CDTF">2017-09-30T13:52:41Z</dcterms:created>
  <dcterms:modified xsi:type="dcterms:W3CDTF">2017-10-19T14:59:24Z</dcterms:modified>
</cp:coreProperties>
</file>