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96" r:id="rId3"/>
  </p:sldMasterIdLst>
  <p:notesMasterIdLst>
    <p:notesMasterId r:id="rId19"/>
  </p:notesMasterIdLst>
  <p:sldIdLst>
    <p:sldId id="263" r:id="rId4"/>
    <p:sldId id="296" r:id="rId5"/>
    <p:sldId id="284" r:id="rId6"/>
    <p:sldId id="295" r:id="rId7"/>
    <p:sldId id="299" r:id="rId8"/>
    <p:sldId id="307" r:id="rId9"/>
    <p:sldId id="308" r:id="rId10"/>
    <p:sldId id="309" r:id="rId11"/>
    <p:sldId id="304" r:id="rId12"/>
    <p:sldId id="313" r:id="rId13"/>
    <p:sldId id="310" r:id="rId14"/>
    <p:sldId id="311" r:id="rId15"/>
    <p:sldId id="314" r:id="rId16"/>
    <p:sldId id="316" r:id="rId17"/>
    <p:sldId id="315" r:id="rId1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4DB5"/>
    <a:srgbClr val="1F960B"/>
    <a:srgbClr val="0B3404"/>
    <a:srgbClr val="3AFF14"/>
    <a:srgbClr val="482D13"/>
    <a:srgbClr val="996633"/>
    <a:srgbClr val="1E5315"/>
    <a:srgbClr val="472B05"/>
    <a:srgbClr val="311F07"/>
    <a:srgbClr val="789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29" autoAdjust="0"/>
  </p:normalViewPr>
  <p:slideViewPr>
    <p:cSldViewPr snapToGrid="0" snapToObjects="1">
      <p:cViewPr>
        <p:scale>
          <a:sx n="100" d="100"/>
          <a:sy n="100" d="100"/>
        </p:scale>
        <p:origin x="-12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5337E-F395-3B4A-9A6D-C7324E7A157F}" type="datetimeFigureOut">
              <a:rPr lang="nl-NL" smtClean="0"/>
              <a:t>29-03-18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743FA-A9E7-2E4F-9442-794CBC7856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40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E7E0-3895-724F-A70F-A6786932E3A4}" type="slidenum">
              <a:rPr lang="nl-NL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0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26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90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13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72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706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325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345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5052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7842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038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13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593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111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5591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2710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4300-2067-6648-B55B-BA0A1ED0FD51}" type="datetimeFigureOut">
              <a:rPr lang="nl-NL" smtClean="0">
                <a:solidFill>
                  <a:srgbClr val="62BCE9"/>
                </a:solidFill>
                <a:latin typeface="Calisto MT"/>
              </a:rPr>
              <a:pPr/>
              <a:t>29-03-18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srgbClr val="62BCE9"/>
                </a:solidFill>
                <a:latin typeface="Calisto MT"/>
              </a:rPr>
              <a:pPr/>
              <a:t>‹nr.›</a:t>
            </a:fld>
            <a:endParaRPr lang="en-US">
              <a:solidFill>
                <a:srgbClr val="62BCE9"/>
              </a:solidFill>
              <a:latin typeface="Calisto MT"/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22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4300-2067-6648-B55B-BA0A1ED0FD51}" type="datetimeFigureOut">
              <a:rPr lang="nl-NL" smtClean="0">
                <a:solidFill>
                  <a:srgbClr val="62BCE9"/>
                </a:solidFill>
                <a:latin typeface="Calisto MT"/>
              </a:rPr>
              <a:pPr/>
              <a:t>29-03-18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DAC9-F27A-F24C-82C0-F75EC17903A2}" type="slidenum">
              <a:rPr lang="nl-NL" smtClean="0">
                <a:solidFill>
                  <a:srgbClr val="62BCE9"/>
                </a:solidFill>
                <a:latin typeface="Calisto MT"/>
              </a:rPr>
              <a:pPr/>
              <a:t>‹nr.›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765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3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4300-2067-6648-B55B-BA0A1ED0FD51}" type="datetimeFigureOut">
              <a:rPr lang="nl-NL" smtClean="0">
                <a:solidFill>
                  <a:srgbClr val="62BCE9"/>
                </a:solidFill>
                <a:latin typeface="Calisto MT"/>
              </a:rPr>
              <a:pPr/>
              <a:t>29-03-18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DAC9-F27A-F24C-82C0-F75EC17903A2}" type="slidenum">
              <a:rPr lang="nl-NL" smtClean="0">
                <a:solidFill>
                  <a:srgbClr val="62BCE9"/>
                </a:solidFill>
                <a:latin typeface="Calisto MT"/>
              </a:rPr>
              <a:pPr/>
              <a:t>‹nr.›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5101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4300-2067-6648-B55B-BA0A1ED0FD51}" type="datetimeFigureOut">
              <a:rPr lang="nl-NL" smtClean="0">
                <a:solidFill>
                  <a:srgbClr val="62BCE9"/>
                </a:solidFill>
                <a:latin typeface="Calisto MT"/>
              </a:rPr>
              <a:pPr/>
              <a:t>29-03-18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DAC9-F27A-F24C-82C0-F75EC17903A2}" type="slidenum">
              <a:rPr lang="nl-NL" smtClean="0">
                <a:solidFill>
                  <a:srgbClr val="62BCE9"/>
                </a:solidFill>
                <a:latin typeface="Calisto MT"/>
              </a:rPr>
              <a:pPr/>
              <a:t>‹nr.›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0700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4300-2067-6648-B55B-BA0A1ED0FD51}" type="datetimeFigureOut">
              <a:rPr lang="nl-NL" smtClean="0">
                <a:solidFill>
                  <a:srgbClr val="62BCE9"/>
                </a:solidFill>
                <a:latin typeface="Calisto MT"/>
              </a:rPr>
              <a:pPr/>
              <a:t>29-03-18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DAC9-F27A-F24C-82C0-F75EC17903A2}" type="slidenum">
              <a:rPr lang="nl-NL" smtClean="0">
                <a:solidFill>
                  <a:srgbClr val="62BCE9"/>
                </a:solidFill>
                <a:latin typeface="Calisto MT"/>
              </a:rPr>
              <a:pPr/>
              <a:t>‹nr.›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909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4300-2067-6648-B55B-BA0A1ED0FD51}" type="datetimeFigureOut">
              <a:rPr lang="nl-NL" smtClean="0">
                <a:solidFill>
                  <a:srgbClr val="62BCE9"/>
                </a:solidFill>
                <a:latin typeface="Calisto MT"/>
              </a:rPr>
              <a:pPr/>
              <a:t>29-03-18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DAC9-F27A-F24C-82C0-F75EC17903A2}" type="slidenum">
              <a:rPr lang="nl-NL" smtClean="0">
                <a:solidFill>
                  <a:srgbClr val="62BCE9"/>
                </a:solidFill>
                <a:latin typeface="Calisto MT"/>
              </a:rPr>
              <a:pPr/>
              <a:t>‹nr.›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628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4300-2067-6648-B55B-BA0A1ED0FD51}" type="datetimeFigureOut">
              <a:rPr lang="nl-NL" smtClean="0">
                <a:solidFill>
                  <a:srgbClr val="62BCE9"/>
                </a:solidFill>
                <a:latin typeface="Calisto MT"/>
              </a:rPr>
              <a:pPr/>
              <a:t>29-03-18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DAC9-F27A-F24C-82C0-F75EC17903A2}" type="slidenum">
              <a:rPr lang="nl-NL" smtClean="0">
                <a:solidFill>
                  <a:srgbClr val="62BCE9"/>
                </a:solidFill>
                <a:latin typeface="Calisto MT"/>
              </a:rPr>
              <a:pPr/>
              <a:t>‹nr.›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34222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520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4300-2067-6648-B55B-BA0A1ED0FD51}" type="datetimeFigureOut">
              <a:rPr lang="nl-NL" smtClean="0">
                <a:solidFill>
                  <a:srgbClr val="62BCE9"/>
                </a:solidFill>
                <a:latin typeface="Calisto MT"/>
              </a:rPr>
              <a:pPr/>
              <a:t>29-03-18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DAC9-F27A-F24C-82C0-F75EC17903A2}" type="slidenum">
              <a:rPr lang="nl-NL" smtClean="0">
                <a:solidFill>
                  <a:srgbClr val="62BCE9"/>
                </a:solidFill>
                <a:latin typeface="Calisto MT"/>
              </a:rPr>
              <a:pPr/>
              <a:t>‹nr.›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452961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4300-2067-6648-B55B-BA0A1ED0FD51}" type="datetimeFigureOut">
              <a:rPr lang="nl-NL" smtClean="0">
                <a:solidFill>
                  <a:srgbClr val="62BCE9"/>
                </a:solidFill>
                <a:latin typeface="Calisto MT"/>
              </a:rPr>
              <a:pPr/>
              <a:t>29-03-18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DAC9-F27A-F24C-82C0-F75EC17903A2}" type="slidenum">
              <a:rPr lang="nl-NL" smtClean="0">
                <a:solidFill>
                  <a:srgbClr val="62BCE9"/>
                </a:solidFill>
                <a:latin typeface="Calisto MT"/>
              </a:rPr>
              <a:pPr/>
              <a:t>‹nr.›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4300-2067-6648-B55B-BA0A1ED0FD51}" type="datetimeFigureOut">
              <a:rPr lang="nl-NL" smtClean="0">
                <a:solidFill>
                  <a:srgbClr val="62BCE9"/>
                </a:solidFill>
                <a:latin typeface="Calisto MT"/>
              </a:rPr>
              <a:pPr/>
              <a:t>29-03-18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DAC9-F27A-F24C-82C0-F75EC17903A2}" type="slidenum">
              <a:rPr lang="nl-NL" smtClean="0">
                <a:solidFill>
                  <a:srgbClr val="62BCE9"/>
                </a:solidFill>
                <a:latin typeface="Calisto MT"/>
              </a:rPr>
              <a:pPr/>
              <a:t>‹nr.›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3409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4300-2067-6648-B55B-BA0A1ED0FD51}" type="datetimeFigureOut">
              <a:rPr lang="nl-NL" smtClean="0">
                <a:solidFill>
                  <a:srgbClr val="62BCE9"/>
                </a:solidFill>
                <a:latin typeface="Calisto MT"/>
              </a:rPr>
              <a:pPr/>
              <a:t>29-03-18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DAC9-F27A-F24C-82C0-F75EC17903A2}" type="slidenum">
              <a:rPr lang="nl-NL" smtClean="0">
                <a:solidFill>
                  <a:srgbClr val="62BCE9"/>
                </a:solidFill>
                <a:latin typeface="Calisto MT"/>
              </a:rPr>
              <a:pPr/>
              <a:t>‹nr.›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43761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afbeeldingen boven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4300-2067-6648-B55B-BA0A1ED0FD51}" type="datetimeFigureOut">
              <a:rPr lang="nl-NL" smtClean="0">
                <a:solidFill>
                  <a:srgbClr val="62BCE9"/>
                </a:solidFill>
                <a:latin typeface="Calisto MT"/>
              </a:rPr>
              <a:pPr/>
              <a:t>29-03-18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DAC9-F27A-F24C-82C0-F75EC17903A2}" type="slidenum">
              <a:rPr lang="nl-NL" smtClean="0">
                <a:solidFill>
                  <a:srgbClr val="62BCE9"/>
                </a:solidFill>
                <a:latin typeface="Calisto MT"/>
              </a:rPr>
              <a:pPr/>
              <a:t>‹nr.›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6430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4300-2067-6648-B55B-BA0A1ED0FD51}" type="datetimeFigureOut">
              <a:rPr lang="nl-NL" smtClean="0">
                <a:solidFill>
                  <a:srgbClr val="62BCE9"/>
                </a:solidFill>
                <a:latin typeface="Calisto MT"/>
              </a:rPr>
              <a:pPr/>
              <a:t>29-03-18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DAC9-F27A-F24C-82C0-F75EC17903A2}" type="slidenum">
              <a:rPr lang="nl-NL" smtClean="0">
                <a:solidFill>
                  <a:srgbClr val="62BCE9"/>
                </a:solidFill>
                <a:latin typeface="Calisto MT"/>
              </a:rPr>
              <a:pPr/>
              <a:t>‹nr.›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nl-NL" smtClean="0"/>
              <a:t>Titelstijl van model bewerken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8414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4300-2067-6648-B55B-BA0A1ED0FD51}" type="datetimeFigureOut">
              <a:rPr lang="nl-NL" smtClean="0">
                <a:solidFill>
                  <a:srgbClr val="62BCE9"/>
                </a:solidFill>
                <a:latin typeface="Calisto MT"/>
              </a:rPr>
              <a:pPr/>
              <a:t>29-03-18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DAC9-F27A-F24C-82C0-F75EC17903A2}" type="slidenum">
              <a:rPr lang="nl-NL" smtClean="0">
                <a:solidFill>
                  <a:srgbClr val="62BCE9"/>
                </a:solidFill>
                <a:latin typeface="Calisto MT"/>
              </a:rPr>
              <a:pPr/>
              <a:t>‹nr.›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nl-NL" smtClean="0"/>
              <a:t>Titelstijl van model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4506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4300-2067-6648-B55B-BA0A1ED0FD51}" type="datetimeFigureOut">
              <a:rPr lang="nl-NL" smtClean="0">
                <a:solidFill>
                  <a:srgbClr val="62BCE9"/>
                </a:solidFill>
                <a:latin typeface="Calisto MT"/>
              </a:rPr>
              <a:pPr/>
              <a:t>29-03-18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DAC9-F27A-F24C-82C0-F75EC17903A2}" type="slidenum">
              <a:rPr lang="nl-NL" smtClean="0">
                <a:solidFill>
                  <a:srgbClr val="62BCE9"/>
                </a:solidFill>
                <a:latin typeface="Calisto MT"/>
              </a:rPr>
              <a:pPr/>
              <a:t>‹nr.›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587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4300-2067-6648-B55B-BA0A1ED0FD51}" type="datetimeFigureOut">
              <a:rPr lang="nl-NL" smtClean="0">
                <a:solidFill>
                  <a:srgbClr val="62BCE9"/>
                </a:solidFill>
                <a:latin typeface="Calisto MT"/>
              </a:rPr>
              <a:pPr/>
              <a:t>29-03-18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DAC9-F27A-F24C-82C0-F75EC17903A2}" type="slidenum">
              <a:rPr lang="nl-NL" smtClean="0">
                <a:solidFill>
                  <a:srgbClr val="62BCE9"/>
                </a:solidFill>
                <a:latin typeface="Calisto MT"/>
              </a:rPr>
              <a:pPr/>
              <a:t>‹nr.›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36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5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7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95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45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577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82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18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88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29-03-18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77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4FD94300-2067-6648-B55B-BA0A1ED0FD51}" type="datetimeFigureOut">
              <a:rPr lang="nl-NL" smtClean="0">
                <a:solidFill>
                  <a:srgbClr val="62BCE9"/>
                </a:solidFill>
                <a:latin typeface="Calisto MT"/>
              </a:rPr>
              <a:pPr/>
              <a:t>29-03-18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E3CCDAC9-F27A-F24C-82C0-F75EC17903A2}" type="slidenum">
              <a:rPr lang="nl-NL" smtClean="0">
                <a:solidFill>
                  <a:srgbClr val="62BCE9"/>
                </a:solidFill>
                <a:latin typeface="Calisto MT"/>
              </a:rPr>
              <a:pPr/>
              <a:t>‹nr.›</a:t>
            </a:fld>
            <a:endParaRPr lang="nl-NL">
              <a:solidFill>
                <a:srgbClr val="62BCE9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51208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D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2046601_703852299805139_4910940739195953207_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" r="-424"/>
          <a:stretch/>
        </p:blipFill>
        <p:spPr>
          <a:xfrm>
            <a:off x="-108520" y="1196752"/>
            <a:ext cx="9318217" cy="4619006"/>
          </a:xfrm>
        </p:spPr>
      </p:pic>
      <p:sp>
        <p:nvSpPr>
          <p:cNvPr id="3" name="Rechthoek 2"/>
          <p:cNvSpPr/>
          <p:nvPr/>
        </p:nvSpPr>
        <p:spPr>
          <a:xfrm>
            <a:off x="2286000" y="5940423"/>
            <a:ext cx="4572000" cy="7478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  <a:latin typeface="Roboto Regular"/>
                <a:cs typeface="Roboto Regular"/>
              </a:rPr>
              <a:t>Geestelijke Groei-</a:t>
            </a:r>
            <a:r>
              <a:rPr lang="nl-NL" dirty="0" smtClean="0">
                <a:solidFill>
                  <a:schemeClr val="bg2">
                    <a:lumMod val="75000"/>
                  </a:schemeClr>
                </a:solidFill>
                <a:latin typeface="Roboto Regular"/>
                <a:cs typeface="Roboto Regular"/>
              </a:rPr>
              <a:t>avond </a:t>
            </a: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  <a:latin typeface="Roboto Regular"/>
                <a:cs typeface="Roboto Regular"/>
              </a:rPr>
              <a:t>Bommelerwaard</a:t>
            </a:r>
            <a:endParaRPr lang="nl-NL" dirty="0">
              <a:solidFill>
                <a:schemeClr val="bg2">
                  <a:lumMod val="75000"/>
                </a:schemeClr>
              </a:solidFill>
              <a:latin typeface="Roboto Regular"/>
              <a:cs typeface="Roboto Regular"/>
            </a:endParaRPr>
          </a:p>
          <a:p>
            <a:pPr algn="ctr">
              <a:lnSpc>
                <a:spcPct val="120000"/>
              </a:lnSpc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  <a:latin typeface="Roboto Regular"/>
                <a:cs typeface="Roboto Regular"/>
              </a:rPr>
              <a:t>29 maart 2018</a:t>
            </a:r>
            <a:endParaRPr lang="nl-NL" dirty="0">
              <a:solidFill>
                <a:schemeClr val="bg2">
                  <a:lumMod val="75000"/>
                </a:schemeClr>
              </a:solidFill>
              <a:latin typeface="Roboto Regular"/>
              <a:cs typeface="Roboto Regular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68731" y="1228500"/>
            <a:ext cx="4354301" cy="3001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5300" b="1" i="1" dirty="0" smtClean="0">
                <a:ln w="1905">
                  <a:solidFill>
                    <a:srgbClr val="472B05"/>
                  </a:solidFill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boto Regular"/>
                <a:cs typeface="Roboto Regular"/>
              </a:rPr>
              <a:t>De blijvende </a:t>
            </a:r>
          </a:p>
          <a:p>
            <a:pPr algn="ctr">
              <a:lnSpc>
                <a:spcPct val="120000"/>
              </a:lnSpc>
            </a:pPr>
            <a:r>
              <a:rPr lang="nl-NL" sz="5300" b="1" i="1" dirty="0" smtClean="0">
                <a:ln w="1905">
                  <a:solidFill>
                    <a:srgbClr val="472B05"/>
                  </a:solidFill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boto Regular"/>
                <a:cs typeface="Roboto Regular"/>
              </a:rPr>
              <a:t>plaats van </a:t>
            </a:r>
          </a:p>
          <a:p>
            <a:pPr algn="ctr">
              <a:lnSpc>
                <a:spcPct val="120000"/>
              </a:lnSpc>
            </a:pPr>
            <a:r>
              <a:rPr lang="nl-NL" sz="5300" b="1" i="1" dirty="0" smtClean="0">
                <a:ln w="1905">
                  <a:solidFill>
                    <a:srgbClr val="472B05"/>
                  </a:solidFill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boto Regular"/>
                <a:cs typeface="Roboto Regular"/>
              </a:rPr>
              <a:t>de Wet</a:t>
            </a:r>
            <a:endParaRPr lang="nl-NL" sz="5300" b="1" i="1" dirty="0">
              <a:ln w="1905">
                <a:solidFill>
                  <a:srgbClr val="472B05"/>
                </a:solidFill>
              </a:ln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boto Regular"/>
              <a:cs typeface="Roboto Regular"/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5207000" y="3221055"/>
            <a:ext cx="2965400" cy="883532"/>
          </a:xfrm>
          <a:prstGeom prst="roundRect">
            <a:avLst/>
          </a:prstGeom>
          <a:ln w="317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Hand. 15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43711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472B05"/>
                </a:solidFill>
                <a:latin typeface="Roboto Regular"/>
                <a:cs typeface="Roboto Regular"/>
              </a:rPr>
              <a:t>c</a:t>
            </a:r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. </a:t>
            </a:r>
            <a:r>
              <a:rPr lang="nl-NL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Jakobus</a:t>
            </a:r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 </a:t>
            </a: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(</a:t>
            </a:r>
            <a:r>
              <a:rPr lang="nl-NL" i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13-21)</a:t>
            </a:r>
            <a:endParaRPr lang="nl-NL" i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77938"/>
            <a:ext cx="8229600" cy="48053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Voorstel van </a:t>
            </a:r>
            <a:r>
              <a:rPr lang="nl-NL" sz="22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Jakobus</a:t>
            </a: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nl-NL" sz="2000" dirty="0" smtClean="0">
                <a:solidFill>
                  <a:srgbClr val="472B05"/>
                </a:solidFill>
                <a:latin typeface="Roboto Regular"/>
                <a:cs typeface="Roboto Regular"/>
              </a:rPr>
              <a:t>onthouden van 4 dingen </a:t>
            </a:r>
          </a:p>
          <a:p>
            <a:pPr lvl="1">
              <a:lnSpc>
                <a:spcPct val="120000"/>
              </a:lnSpc>
            </a:pPr>
            <a:r>
              <a:rPr lang="nl-NL" sz="2000" dirty="0" smtClean="0">
                <a:solidFill>
                  <a:srgbClr val="472B05"/>
                </a:solidFill>
                <a:latin typeface="Roboto Regular"/>
                <a:cs typeface="Roboto Regular"/>
              </a:rPr>
              <a:t>de reden waarom -&gt; zie ‘3. Het besluit’</a:t>
            </a:r>
          </a:p>
          <a:p>
            <a:pPr>
              <a:lnSpc>
                <a:spcPct val="120000"/>
              </a:lnSpc>
            </a:pPr>
            <a:r>
              <a:rPr lang="nl-NL" sz="22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 21: wat bedoelt </a:t>
            </a:r>
            <a:r>
              <a:rPr lang="nl-NL" sz="22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Jakobus</a:t>
            </a: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 met deze toevoeging?</a:t>
            </a:r>
          </a:p>
          <a:p>
            <a:pPr lvl="1">
              <a:lnSpc>
                <a:spcPct val="120000"/>
              </a:lnSpc>
            </a:pPr>
            <a:r>
              <a:rPr lang="nl-NL" sz="2000" dirty="0" smtClean="0">
                <a:solidFill>
                  <a:srgbClr val="472B05"/>
                </a:solidFill>
                <a:latin typeface="Roboto Regular"/>
                <a:cs typeface="Roboto Regular"/>
              </a:rPr>
              <a:t>1.  heidenen waren min of meer bekend met de wet, komt voor hen niet als schok</a:t>
            </a:r>
          </a:p>
          <a:p>
            <a:pPr lvl="1">
              <a:lnSpc>
                <a:spcPct val="120000"/>
              </a:lnSpc>
            </a:pPr>
            <a:r>
              <a:rPr lang="nl-NL" sz="2000" dirty="0" smtClean="0">
                <a:solidFill>
                  <a:srgbClr val="472B05"/>
                </a:solidFill>
                <a:latin typeface="Roboto Regular"/>
                <a:cs typeface="Roboto Regular"/>
              </a:rPr>
              <a:t>2. met het oog op gevoeligheden van Joden</a:t>
            </a:r>
          </a:p>
          <a:p>
            <a:pPr lvl="1">
              <a:lnSpc>
                <a:spcPct val="120000"/>
              </a:lnSpc>
            </a:pPr>
            <a:r>
              <a:rPr lang="nl-NL" sz="2000" dirty="0" smtClean="0">
                <a:solidFill>
                  <a:srgbClr val="472B05"/>
                </a:solidFill>
                <a:latin typeface="Roboto Regular"/>
                <a:cs typeface="Roboto Regular"/>
              </a:rPr>
              <a:t>3. ter geruststelling van Farizese christenen: heidenen hebben gelegenheid om inhoud van wet te leren kennen, ook al hoeven ze hem niet te onderhouden</a:t>
            </a:r>
            <a:endParaRPr lang="nl-NL" sz="20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0"/>
            <a:ext cx="8229600" cy="557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dirty="0" smtClean="0">
                <a:solidFill>
                  <a:srgbClr val="996633">
                    <a:alpha val="50000"/>
                  </a:srgbClr>
                </a:solidFill>
                <a:latin typeface="Roboto Regular"/>
                <a:cs typeface="Roboto Regular"/>
              </a:rPr>
              <a:t>[ 2. De bespreking ]</a:t>
            </a:r>
            <a:endParaRPr lang="nl-NL" sz="3000" dirty="0">
              <a:solidFill>
                <a:srgbClr val="996633">
                  <a:alpha val="50000"/>
                </a:srgbClr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7375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472B05"/>
                </a:solidFill>
                <a:latin typeface="Roboto Regular"/>
                <a:cs typeface="Roboto Regular"/>
              </a:rPr>
              <a:t>3</a:t>
            </a:r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. Het besluit </a:t>
            </a: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(</a:t>
            </a:r>
            <a:r>
              <a:rPr lang="nl-NL" i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22-29)</a:t>
            </a:r>
            <a:endParaRPr lang="nl-NL" i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8556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V</a:t>
            </a: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ier dingen</a:t>
            </a:r>
          </a:p>
          <a:p>
            <a:pPr marL="742950" lvl="2" indent="-342900">
              <a:lnSpc>
                <a:spcPct val="120000"/>
              </a:lnSpc>
            </a:pPr>
            <a:r>
              <a:rPr lang="nl-NL" sz="1900" dirty="0" smtClean="0">
                <a:solidFill>
                  <a:srgbClr val="472B05"/>
                </a:solidFill>
                <a:latin typeface="Roboto regular"/>
                <a:cs typeface="Roboto regular"/>
              </a:rPr>
              <a:t> </a:t>
            </a:r>
            <a:r>
              <a:rPr lang="nl-NL" sz="1900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voedsel</a:t>
            </a:r>
            <a:r>
              <a:rPr lang="nl-NL" sz="1900" dirty="0" smtClean="0">
                <a:solidFill>
                  <a:srgbClr val="472B05"/>
                </a:solidFill>
                <a:latin typeface="Roboto regular"/>
                <a:cs typeface="Roboto regular"/>
              </a:rPr>
              <a:t> dat aan afgoden geofferd is -&gt; een gruwel voor Joden</a:t>
            </a:r>
          </a:p>
          <a:p>
            <a:pPr marL="742950" lvl="2" indent="-342900">
              <a:lnSpc>
                <a:spcPct val="120000"/>
              </a:lnSpc>
            </a:pPr>
            <a:r>
              <a:rPr lang="nl-NL" sz="1900" dirty="0" smtClean="0">
                <a:solidFill>
                  <a:srgbClr val="472B05"/>
                </a:solidFill>
                <a:latin typeface="Roboto regular"/>
                <a:cs typeface="Roboto regular"/>
              </a:rPr>
              <a:t>de </a:t>
            </a:r>
            <a:r>
              <a:rPr lang="nl-NL" sz="1900" dirty="0">
                <a:solidFill>
                  <a:srgbClr val="472B05"/>
                </a:solidFill>
                <a:latin typeface="Roboto regular"/>
                <a:cs typeface="Roboto regular"/>
              </a:rPr>
              <a:t>consumptie van het </a:t>
            </a:r>
            <a:r>
              <a:rPr lang="nl-NL" sz="1900" b="1" dirty="0">
                <a:solidFill>
                  <a:srgbClr val="472B05"/>
                </a:solidFill>
                <a:latin typeface="Roboto regular"/>
                <a:cs typeface="Roboto regular"/>
              </a:rPr>
              <a:t>bloed </a:t>
            </a:r>
            <a:r>
              <a:rPr lang="nl-NL" sz="1900" dirty="0">
                <a:solidFill>
                  <a:srgbClr val="472B05"/>
                </a:solidFill>
                <a:latin typeface="Roboto regular"/>
                <a:cs typeface="Roboto regular"/>
              </a:rPr>
              <a:t>van dieren, in welke vorm dan ook </a:t>
            </a:r>
          </a:p>
          <a:p>
            <a:pPr marL="742950" lvl="2" indent="-342900">
              <a:lnSpc>
                <a:spcPct val="120000"/>
              </a:lnSpc>
            </a:pPr>
            <a:r>
              <a:rPr lang="nl-NL" sz="1900" b="1" dirty="0">
                <a:solidFill>
                  <a:srgbClr val="472B05"/>
                </a:solidFill>
                <a:latin typeface="Roboto regular"/>
                <a:cs typeface="Roboto regular"/>
              </a:rPr>
              <a:t>verstikte</a:t>
            </a:r>
            <a:r>
              <a:rPr lang="nl-NL" sz="1900" dirty="0">
                <a:solidFill>
                  <a:srgbClr val="472B05"/>
                </a:solidFill>
                <a:latin typeface="Roboto regular"/>
                <a:cs typeface="Roboto regular"/>
              </a:rPr>
              <a:t>: vlees van dieren die op zo’n manier zijn gedood dat er nog bloed in zit</a:t>
            </a:r>
          </a:p>
          <a:p>
            <a:pPr marL="742950" lvl="2" indent="-342900">
              <a:lnSpc>
                <a:spcPct val="120000"/>
              </a:lnSpc>
            </a:pPr>
            <a:r>
              <a:rPr lang="nl-NL" sz="1900" b="1" dirty="0">
                <a:solidFill>
                  <a:srgbClr val="472B05"/>
                </a:solidFill>
                <a:latin typeface="Roboto regular"/>
                <a:cs typeface="Roboto regular"/>
              </a:rPr>
              <a:t>ontucht</a:t>
            </a:r>
          </a:p>
          <a:p>
            <a:pPr>
              <a:lnSpc>
                <a:spcPct val="120000"/>
              </a:lnSpc>
            </a:pP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Waarom deze vier dingen</a:t>
            </a: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?</a:t>
            </a:r>
          </a:p>
          <a:p>
            <a:pPr lvl="1">
              <a:lnSpc>
                <a:spcPct val="120000"/>
              </a:lnSpc>
            </a:pPr>
            <a:r>
              <a:rPr lang="nl-NL" sz="2000" dirty="0" smtClean="0">
                <a:solidFill>
                  <a:srgbClr val="472B05"/>
                </a:solidFill>
                <a:latin typeface="Roboto regular"/>
                <a:cs typeface="Roboto regular"/>
              </a:rPr>
              <a:t>met het oog op gewetensbezwaren van Joden, zowel christelijke als onchristelijke Joden -&gt; gemeenschap mogelijk maken!</a:t>
            </a:r>
            <a:endParaRPr lang="nl-NL" sz="2000" dirty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>
              <a:lnSpc>
                <a:spcPct val="120000"/>
              </a:lnSpc>
            </a:pPr>
            <a:endParaRPr lang="nl-NL" sz="24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3199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4. De uitwerking </a:t>
            </a: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(</a:t>
            </a:r>
            <a:r>
              <a:rPr lang="nl-NL" i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30-35)</a:t>
            </a:r>
            <a:endParaRPr lang="nl-NL" i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9986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Begin: </a:t>
            </a:r>
          </a:p>
          <a:p>
            <a:pPr lvl="1">
              <a:lnSpc>
                <a:spcPct val="120000"/>
              </a:lnSpc>
            </a:pPr>
            <a:r>
              <a:rPr lang="nl-NL" sz="2000" dirty="0" smtClean="0">
                <a:solidFill>
                  <a:srgbClr val="472B05"/>
                </a:solidFill>
                <a:latin typeface="Roboto Regular"/>
                <a:cs typeface="Roboto Regular"/>
              </a:rPr>
              <a:t>in </a:t>
            </a:r>
            <a:r>
              <a:rPr lang="nl-NL" sz="20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Antiochië</a:t>
            </a:r>
            <a:r>
              <a:rPr lang="nl-NL" sz="2000" dirty="0" smtClean="0">
                <a:solidFill>
                  <a:srgbClr val="472B05"/>
                </a:solidFill>
                <a:latin typeface="Roboto Regular"/>
                <a:cs typeface="Roboto Regular"/>
              </a:rPr>
              <a:t>, </a:t>
            </a:r>
          </a:p>
          <a:p>
            <a:pPr lvl="1">
              <a:lnSpc>
                <a:spcPct val="120000"/>
              </a:lnSpc>
            </a:pPr>
            <a:r>
              <a:rPr lang="nl-NL" sz="2000" dirty="0" smtClean="0">
                <a:solidFill>
                  <a:srgbClr val="472B05"/>
                </a:solidFill>
                <a:latin typeface="Roboto Regular"/>
                <a:cs typeface="Roboto Regular"/>
              </a:rPr>
              <a:t>met groeiende onenigheid, </a:t>
            </a:r>
          </a:p>
          <a:p>
            <a:pPr lvl="1">
              <a:lnSpc>
                <a:spcPct val="120000"/>
              </a:lnSpc>
            </a:pPr>
            <a:r>
              <a:rPr lang="nl-NL" sz="20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overschaduwing</a:t>
            </a:r>
            <a:r>
              <a:rPr lang="nl-NL" sz="2000" dirty="0" smtClean="0">
                <a:solidFill>
                  <a:srgbClr val="472B05"/>
                </a:solidFill>
                <a:latin typeface="Roboto Regular"/>
                <a:cs typeface="Roboto Regular"/>
              </a:rPr>
              <a:t> van vreugde</a:t>
            </a:r>
          </a:p>
          <a:p>
            <a:pPr>
              <a:lnSpc>
                <a:spcPct val="120000"/>
              </a:lnSpc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Eind: </a:t>
            </a:r>
          </a:p>
          <a:p>
            <a:pPr lvl="1">
              <a:lnSpc>
                <a:spcPct val="120000"/>
              </a:lnSpc>
            </a:pPr>
            <a:r>
              <a:rPr lang="nl-NL" sz="2000" dirty="0" smtClean="0">
                <a:solidFill>
                  <a:srgbClr val="472B05"/>
                </a:solidFill>
                <a:latin typeface="Roboto Regular"/>
                <a:cs typeface="Roboto Regular"/>
              </a:rPr>
              <a:t>weer in </a:t>
            </a:r>
            <a:r>
              <a:rPr lang="nl-NL" sz="20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Antiochië</a:t>
            </a:r>
            <a:r>
              <a:rPr lang="nl-NL" sz="2000" dirty="0" smtClean="0">
                <a:solidFill>
                  <a:srgbClr val="472B05"/>
                </a:solidFill>
                <a:latin typeface="Roboto Regular"/>
                <a:cs typeface="Roboto Regular"/>
              </a:rPr>
              <a:t>, </a:t>
            </a:r>
          </a:p>
          <a:p>
            <a:pPr lvl="1">
              <a:lnSpc>
                <a:spcPct val="120000"/>
              </a:lnSpc>
            </a:pPr>
            <a:r>
              <a:rPr lang="nl-NL" sz="2000" dirty="0" smtClean="0">
                <a:solidFill>
                  <a:srgbClr val="472B05"/>
                </a:solidFill>
                <a:latin typeface="Roboto Regular"/>
                <a:cs typeface="Roboto Regular"/>
              </a:rPr>
              <a:t>nu met consensus, </a:t>
            </a:r>
          </a:p>
          <a:p>
            <a:pPr lvl="1">
              <a:lnSpc>
                <a:spcPct val="120000"/>
              </a:lnSpc>
            </a:pPr>
            <a:r>
              <a:rPr lang="nl-NL" sz="2000" dirty="0" smtClean="0">
                <a:solidFill>
                  <a:srgbClr val="472B05"/>
                </a:solidFill>
                <a:latin typeface="Roboto Regular"/>
                <a:cs typeface="Roboto Regular"/>
              </a:rPr>
              <a:t>en hernieuwde vreugde</a:t>
            </a:r>
            <a:endParaRPr lang="nl-NL" sz="20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6594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De </a:t>
            </a:r>
            <a:r>
              <a:rPr lang="nl-NL" dirty="0">
                <a:solidFill>
                  <a:srgbClr val="472B05"/>
                </a:solidFill>
                <a:latin typeface="Roboto Regular"/>
                <a:cs typeface="Roboto Regular"/>
              </a:rPr>
              <a:t>waarde van dit hoofdstuk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7286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Voor historische lezers:</a:t>
            </a:r>
          </a:p>
          <a:p>
            <a:pPr lvl="1">
              <a:lnSpc>
                <a:spcPct val="120000"/>
              </a:lnSpc>
            </a:pPr>
            <a:r>
              <a:rPr lang="nl-NL" sz="2200" dirty="0">
                <a:solidFill>
                  <a:srgbClr val="472B05"/>
                </a:solidFill>
                <a:latin typeface="Roboto Regular"/>
                <a:cs typeface="Roboto Regular"/>
              </a:rPr>
              <a:t>v</a:t>
            </a: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oor </a:t>
            </a:r>
            <a:r>
              <a:rPr lang="nl-NL" sz="2200" dirty="0" err="1">
                <a:solidFill>
                  <a:srgbClr val="472B05"/>
                </a:solidFill>
                <a:latin typeface="Roboto Regular"/>
                <a:cs typeface="Roboto Regular"/>
              </a:rPr>
              <a:t>Jezusbelijdende</a:t>
            </a:r>
            <a:r>
              <a:rPr lang="nl-NL" sz="2200" dirty="0">
                <a:solidFill>
                  <a:srgbClr val="472B05"/>
                </a:solidFill>
                <a:latin typeface="Roboto Regular"/>
                <a:cs typeface="Roboto Regular"/>
              </a:rPr>
              <a:t> Joden</a:t>
            </a:r>
          </a:p>
          <a:p>
            <a:pPr lvl="1">
              <a:lnSpc>
                <a:spcPct val="120000"/>
              </a:lnSpc>
            </a:pP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voor </a:t>
            </a:r>
            <a:r>
              <a:rPr lang="nl-NL" sz="2200" dirty="0">
                <a:solidFill>
                  <a:srgbClr val="472B05"/>
                </a:solidFill>
                <a:latin typeface="Roboto Regular"/>
                <a:cs typeface="Roboto Regular"/>
              </a:rPr>
              <a:t>niet-</a:t>
            </a:r>
            <a:r>
              <a:rPr lang="nl-NL" sz="2200" dirty="0" err="1">
                <a:solidFill>
                  <a:srgbClr val="472B05"/>
                </a:solidFill>
                <a:latin typeface="Roboto Regular"/>
                <a:cs typeface="Roboto Regular"/>
              </a:rPr>
              <a:t>Jezusbelijdende</a:t>
            </a:r>
            <a:r>
              <a:rPr lang="nl-NL" sz="2200" dirty="0">
                <a:solidFill>
                  <a:srgbClr val="472B05"/>
                </a:solidFill>
                <a:latin typeface="Roboto Regular"/>
                <a:cs typeface="Roboto Regular"/>
              </a:rPr>
              <a:t> Joden</a:t>
            </a:r>
          </a:p>
          <a:p>
            <a:pPr lvl="1">
              <a:lnSpc>
                <a:spcPct val="120000"/>
              </a:lnSpc>
            </a:pP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voor </a:t>
            </a:r>
            <a:r>
              <a:rPr lang="nl-NL" sz="2200" dirty="0">
                <a:solidFill>
                  <a:srgbClr val="472B05"/>
                </a:solidFill>
                <a:latin typeface="Roboto Regular"/>
                <a:cs typeface="Roboto Regular"/>
              </a:rPr>
              <a:t>heidenen</a:t>
            </a:r>
          </a:p>
          <a:p>
            <a:pPr>
              <a:lnSpc>
                <a:spcPct val="120000"/>
              </a:lnSpc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Voor huidige lezers</a:t>
            </a:r>
          </a:p>
          <a:p>
            <a:pPr lvl="1">
              <a:lnSpc>
                <a:spcPct val="120000"/>
              </a:lnSpc>
            </a:pP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hoe wordt een kerkelijk/theologisch conflict opgelost</a:t>
            </a:r>
          </a:p>
          <a:p>
            <a:pPr lvl="1">
              <a:lnSpc>
                <a:spcPct val="120000"/>
              </a:lnSpc>
            </a:pP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opkomen voor zuiverheid van Evangelie</a:t>
            </a:r>
          </a:p>
          <a:p>
            <a:pPr lvl="1">
              <a:lnSpc>
                <a:spcPct val="120000"/>
              </a:lnSpc>
            </a:pP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bereidwillig zijn tot zelfverloochening ter wille van gemeenschap, de ander</a:t>
            </a:r>
            <a:endParaRPr lang="nl-NL" sz="22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7824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703262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Bespreking</a:t>
            </a:r>
            <a:endParaRPr lang="nl-NL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80698"/>
            <a:ext cx="8229600" cy="4525963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Welke delen van de Mozaïsche wet moeten wij doen?</a:t>
            </a:r>
            <a:r>
              <a:rPr lang="nl-NL" sz="2100" dirty="0">
                <a:solidFill>
                  <a:srgbClr val="472B05"/>
                </a:solidFill>
                <a:latin typeface="Roboto Regular"/>
                <a:cs typeface="Roboto Regular"/>
              </a:rPr>
              <a:t>	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nl-NL" sz="19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a) alles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nl-NL" sz="19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b) niets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nl-NL" sz="19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c) een deel / bepaalde aspecten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	Op grond waarvan heb je voor a, b of c gekozen??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2. Wat moeten we met geboden als: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	- </a:t>
            </a:r>
            <a:r>
              <a:rPr lang="nl-NL" sz="2100" dirty="0">
                <a:solidFill>
                  <a:srgbClr val="472B05"/>
                </a:solidFill>
                <a:latin typeface="Roboto Regular"/>
                <a:cs typeface="Roboto Regular"/>
              </a:rPr>
              <a:t>Lev. 5:20-24</a:t>
            </a: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		- </a:t>
            </a:r>
            <a:r>
              <a:rPr lang="nl-NL" sz="21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Deut</a:t>
            </a: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 21:18-21	- </a:t>
            </a:r>
            <a:r>
              <a:rPr lang="nl-NL" sz="2100" dirty="0">
                <a:solidFill>
                  <a:srgbClr val="472B05"/>
                </a:solidFill>
                <a:latin typeface="Roboto Regular"/>
                <a:cs typeface="Roboto Regular"/>
              </a:rPr>
              <a:t>Lev. 23</a:t>
            </a: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:</a:t>
            </a:r>
            <a:r>
              <a:rPr lang="nl-NL" sz="2100" dirty="0">
                <a:solidFill>
                  <a:srgbClr val="472B05"/>
                </a:solidFill>
                <a:latin typeface="Roboto Regular"/>
                <a:cs typeface="Roboto Regular"/>
              </a:rPr>
              <a:t>3</a:t>
            </a:r>
            <a:endParaRPr lang="nl-NL" sz="2100" dirty="0" smtClean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	- Ex. 21:15			- </a:t>
            </a:r>
            <a:r>
              <a:rPr lang="nl-NL" sz="2100" dirty="0">
                <a:solidFill>
                  <a:srgbClr val="472B05"/>
                </a:solidFill>
                <a:latin typeface="Roboto Regular"/>
                <a:cs typeface="Roboto Regular"/>
              </a:rPr>
              <a:t>Lev 23</a:t>
            </a: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:5-6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3. Als Jezus een gebod uit het OT bevestigt, is het daarmee ook een gebod voor ons?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4. Zijn wij als christenen vrij van de wet?</a:t>
            </a:r>
          </a:p>
          <a:p>
            <a:pPr>
              <a:lnSpc>
                <a:spcPct val="120000"/>
              </a:lnSpc>
              <a:buAutoNum type="alphaLcParenR"/>
            </a:pPr>
            <a:endParaRPr lang="nl-NL" sz="21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2149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>
            <a:noAutofit/>
          </a:bodyPr>
          <a:lstStyle/>
          <a:p>
            <a:r>
              <a:rPr lang="nl-NL" sz="3500" dirty="0" smtClean="0">
                <a:solidFill>
                  <a:srgbClr val="472B05"/>
                </a:solidFill>
                <a:latin typeface="Roboto Regular"/>
                <a:cs typeface="Roboto Regular"/>
              </a:rPr>
              <a:t>Geldt de wet van Mozes nog steeds voor ons?</a:t>
            </a:r>
            <a:endParaRPr lang="nl-NL" sz="35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483960"/>
            <a:ext cx="85979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De OT wet </a:t>
            </a:r>
            <a:r>
              <a:rPr lang="nl-NL" sz="2100" dirty="0">
                <a:solidFill>
                  <a:srgbClr val="472B05"/>
                </a:solidFill>
                <a:latin typeface="Roboto regular"/>
                <a:cs typeface="Roboto regular"/>
              </a:rPr>
              <a:t>is </a:t>
            </a: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(onderdeel van) een </a:t>
            </a:r>
            <a:r>
              <a:rPr lang="nl-NL" sz="2100" dirty="0">
                <a:solidFill>
                  <a:srgbClr val="472B05"/>
                </a:solidFill>
                <a:latin typeface="Roboto regular"/>
                <a:cs typeface="Roboto regular"/>
              </a:rPr>
              <a:t>verbond</a:t>
            </a: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Het OT </a:t>
            </a:r>
            <a:r>
              <a:rPr lang="nl-NL" sz="2100" dirty="0">
                <a:solidFill>
                  <a:srgbClr val="472B05"/>
                </a:solidFill>
                <a:latin typeface="Roboto regular"/>
                <a:cs typeface="Roboto regular"/>
              </a:rPr>
              <a:t>is niet ons testament (verbond). </a:t>
            </a:r>
            <a:endParaRPr lang="nl-NL" sz="2100" dirty="0" smtClean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Twee </a:t>
            </a:r>
            <a:r>
              <a:rPr lang="nl-NL" sz="2100" dirty="0">
                <a:solidFill>
                  <a:srgbClr val="472B05"/>
                </a:solidFill>
                <a:latin typeface="Roboto regular"/>
                <a:cs typeface="Roboto regular"/>
              </a:rPr>
              <a:t>soorten van oude verbonds-bepalingen worden duidelijk niet vernieuwd in het nieuwe </a:t>
            </a: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verbond. </a:t>
            </a:r>
            <a:r>
              <a:rPr lang="nl-NL" sz="21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(Rituele [ceremoniële</a:t>
            </a:r>
            <a:r>
              <a:rPr lang="nl-NL" sz="2100" i="1" dirty="0">
                <a:solidFill>
                  <a:srgbClr val="472B05"/>
                </a:solidFill>
                <a:latin typeface="Roboto regular"/>
                <a:cs typeface="Roboto regular"/>
              </a:rPr>
              <a:t>]</a:t>
            </a:r>
            <a:r>
              <a:rPr lang="nl-NL" sz="21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en burgerlijke)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Een </a:t>
            </a:r>
            <a:r>
              <a:rPr lang="nl-NL" sz="2100" dirty="0">
                <a:solidFill>
                  <a:srgbClr val="472B05"/>
                </a:solidFill>
                <a:latin typeface="Roboto regular"/>
                <a:cs typeface="Roboto regular"/>
              </a:rPr>
              <a:t>deel van het </a:t>
            </a: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OT-verbond </a:t>
            </a:r>
            <a:r>
              <a:rPr lang="nl-NL" sz="2100" dirty="0">
                <a:solidFill>
                  <a:srgbClr val="472B05"/>
                </a:solidFill>
                <a:latin typeface="Roboto regular"/>
                <a:cs typeface="Roboto regular"/>
              </a:rPr>
              <a:t>is vernieuwd in het Nieuwe </a:t>
            </a: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Verbond.</a:t>
            </a:r>
            <a:endParaRPr lang="nl-NL" sz="2100" dirty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Heel </a:t>
            </a:r>
            <a:r>
              <a:rPr lang="nl-NL" sz="2100" dirty="0">
                <a:solidFill>
                  <a:srgbClr val="472B05"/>
                </a:solidFill>
                <a:latin typeface="Roboto regular"/>
                <a:cs typeface="Roboto regular"/>
              </a:rPr>
              <a:t>de OT wet is nog steeds Woord van God </a:t>
            </a:r>
            <a:r>
              <a:rPr lang="nl-NL" sz="2100" u="sng" dirty="0">
                <a:solidFill>
                  <a:srgbClr val="472B05"/>
                </a:solidFill>
                <a:latin typeface="Roboto regular"/>
                <a:cs typeface="Roboto regular"/>
              </a:rPr>
              <a:t>voor</a:t>
            </a:r>
            <a:r>
              <a:rPr lang="nl-NL" sz="2100" dirty="0">
                <a:solidFill>
                  <a:srgbClr val="472B05"/>
                </a:solidFill>
                <a:latin typeface="Roboto regular"/>
                <a:cs typeface="Roboto regular"/>
              </a:rPr>
              <a:t> ons, ook al is het niet meer het gebod van God </a:t>
            </a:r>
            <a:r>
              <a:rPr lang="nl-NL" sz="2100" u="sng" dirty="0">
                <a:solidFill>
                  <a:srgbClr val="472B05"/>
                </a:solidFill>
                <a:latin typeface="Roboto regular"/>
                <a:cs typeface="Roboto regular"/>
              </a:rPr>
              <a:t>tot</a:t>
            </a:r>
            <a:r>
              <a:rPr lang="nl-NL" sz="2100" dirty="0">
                <a:solidFill>
                  <a:srgbClr val="472B05"/>
                </a:solidFill>
                <a:latin typeface="Roboto regular"/>
                <a:cs typeface="Roboto regular"/>
              </a:rPr>
              <a:t> ons.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100" dirty="0" smtClean="0">
                <a:solidFill>
                  <a:srgbClr val="472B05"/>
                </a:solidFill>
                <a:latin typeface="Roboto regular"/>
                <a:cs typeface="Roboto regular"/>
              </a:rPr>
              <a:t>Alleen </a:t>
            </a:r>
            <a:r>
              <a:rPr lang="nl-NL" sz="2100" dirty="0">
                <a:solidFill>
                  <a:srgbClr val="472B05"/>
                </a:solidFill>
                <a:latin typeface="Roboto regular"/>
                <a:cs typeface="Roboto regular"/>
              </a:rPr>
              <a:t>dat wat expliciet vernieuwd wordt overgenomen uit het OT kan slechts beschouwd worden als deel van de NT wet van Christus (Gal 6:2).</a:t>
            </a:r>
          </a:p>
          <a:p>
            <a:pPr marL="457200" indent="-457200">
              <a:buFont typeface="+mj-lt"/>
              <a:buAutoNum type="arabicPeriod"/>
            </a:pPr>
            <a:endParaRPr lang="nl-NL" sz="2100" dirty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457200" indent="-457200">
              <a:buFont typeface="+mj-lt"/>
              <a:buAutoNum type="arabicPeriod"/>
            </a:pPr>
            <a:endParaRPr lang="nl-NL" sz="2100" dirty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457200" indent="-457200">
              <a:buFont typeface="+mj-lt"/>
              <a:buAutoNum type="arabicPeriod"/>
            </a:pPr>
            <a:endParaRPr lang="nl-NL" sz="21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6608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Programma</a:t>
            </a:r>
            <a:endParaRPr lang="nl-NL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7798"/>
            <a:ext cx="8229600" cy="4525963"/>
          </a:xfrm>
        </p:spPr>
        <p:txBody>
          <a:bodyPr>
            <a:normAutofit/>
          </a:bodyPr>
          <a:lstStyle/>
          <a:p>
            <a:pPr marL="914400" lvl="1" indent="-457200">
              <a:lnSpc>
                <a:spcPct val="120000"/>
              </a:lnSpc>
              <a:buAutoNum type="alphaUcPeriod"/>
            </a:pPr>
            <a:r>
              <a:rPr lang="nl-NL" sz="2600" dirty="0" smtClean="0">
                <a:solidFill>
                  <a:srgbClr val="472B05"/>
                </a:solidFill>
                <a:latin typeface="Roboto Regular"/>
                <a:cs typeface="Roboto Regular"/>
              </a:rPr>
              <a:t>Een conferentie in Jeruzalem (Hand. 15:1-35)</a:t>
            </a:r>
          </a:p>
          <a:p>
            <a:pPr marL="914400" lvl="1" indent="-457200">
              <a:lnSpc>
                <a:spcPct val="120000"/>
              </a:lnSpc>
              <a:buAutoNum type="alphaUcPeriod"/>
            </a:pPr>
            <a:r>
              <a:rPr lang="nl-NL" sz="2600" dirty="0" smtClean="0">
                <a:solidFill>
                  <a:srgbClr val="472B05"/>
                </a:solidFill>
                <a:latin typeface="Roboto Regular"/>
                <a:cs typeface="Roboto Regular"/>
              </a:rPr>
              <a:t>Wat moeten wij nog met de wet?</a:t>
            </a:r>
          </a:p>
          <a:p>
            <a:pPr marL="914400" lvl="1" indent="-457200">
              <a:lnSpc>
                <a:spcPct val="120000"/>
              </a:lnSpc>
              <a:buAutoNum type="alphaUcPeriod"/>
            </a:pPr>
            <a:endParaRPr lang="nl-NL" sz="26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2802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Lezen Hand. 15:</a:t>
            </a:r>
            <a:r>
              <a:rPr lang="nl-NL" dirty="0">
                <a:solidFill>
                  <a:srgbClr val="472B05"/>
                </a:solidFill>
                <a:latin typeface="Roboto Regular"/>
                <a:cs typeface="Roboto Regular"/>
              </a:rPr>
              <a:t>1</a:t>
            </a:r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-35</a:t>
            </a:r>
            <a:endParaRPr lang="nl-NL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514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24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Van woordenstrijd via argument uit praktijk en Schrift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24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naar een consensus en besluit…</a:t>
            </a:r>
          </a:p>
          <a:p>
            <a:pPr marL="0" indent="0" algn="ctr">
              <a:lnSpc>
                <a:spcPct val="120000"/>
              </a:lnSpc>
              <a:buNone/>
            </a:pPr>
            <a:endParaRPr lang="nl-NL" sz="1000" i="1" dirty="0" smtClean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De aanleiding 	</a:t>
            </a:r>
            <a:r>
              <a:rPr lang="nl-NL" sz="24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(</a:t>
            </a:r>
            <a:r>
              <a:rPr lang="nl-NL" sz="2400" i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4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1-5)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De bespreking 	</a:t>
            </a:r>
            <a:r>
              <a:rPr lang="nl-NL" sz="24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(</a:t>
            </a:r>
            <a:r>
              <a:rPr lang="nl-NL" sz="2400" i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4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6-21)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Het besluit 		</a:t>
            </a:r>
            <a:r>
              <a:rPr lang="nl-NL" sz="24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(</a:t>
            </a:r>
            <a:r>
              <a:rPr lang="nl-NL" sz="2400" i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4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22-29)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De uitwerking 	</a:t>
            </a:r>
            <a:r>
              <a:rPr lang="nl-NL" sz="24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(</a:t>
            </a:r>
            <a:r>
              <a:rPr lang="nl-NL" sz="2400" i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4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30-35)</a:t>
            </a:r>
            <a:endParaRPr lang="nl-NL" sz="2400" i="1" dirty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 </a:t>
            </a:r>
          </a:p>
          <a:p>
            <a:pPr marL="0" indent="0" algn="ctr">
              <a:lnSpc>
                <a:spcPct val="120000"/>
              </a:lnSpc>
              <a:buNone/>
            </a:pPr>
            <a:endParaRPr lang="nl-NL" sz="23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8101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1. De aanleiding </a:t>
            </a: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(</a:t>
            </a:r>
            <a:r>
              <a:rPr lang="nl-NL" i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1-5)</a:t>
            </a:r>
            <a:endParaRPr lang="nl-NL" i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9986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Context</a:t>
            </a:r>
          </a:p>
          <a:p>
            <a:pPr>
              <a:lnSpc>
                <a:spcPct val="120000"/>
              </a:lnSpc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De twistappel</a:t>
            </a:r>
          </a:p>
          <a:p>
            <a:pPr>
              <a:lnSpc>
                <a:spcPct val="120000"/>
              </a:lnSpc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Wat vroegen de leerlingen uit </a:t>
            </a:r>
            <a:r>
              <a:rPr lang="nl-NL" sz="24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Judea</a:t>
            </a: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 eigenlijk?</a:t>
            </a:r>
          </a:p>
          <a:p>
            <a:pPr>
              <a:lnSpc>
                <a:spcPct val="120000"/>
              </a:lnSpc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En waarom vroegen ze het?</a:t>
            </a:r>
          </a:p>
          <a:p>
            <a:pPr>
              <a:lnSpc>
                <a:spcPct val="120000"/>
              </a:lnSpc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Er staat wat op het spel!</a:t>
            </a:r>
          </a:p>
          <a:p>
            <a:pPr>
              <a:lnSpc>
                <a:spcPct val="120000"/>
              </a:lnSpc>
            </a:pPr>
            <a:endParaRPr lang="nl-NL" sz="24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3515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2. De bespreking </a:t>
            </a: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(</a:t>
            </a:r>
            <a:r>
              <a:rPr lang="nl-NL" i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6-21)</a:t>
            </a:r>
            <a:endParaRPr lang="nl-NL" i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9986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Sprekers:</a:t>
            </a:r>
          </a:p>
          <a:p>
            <a:pPr lvl="1">
              <a:lnSpc>
                <a:spcPct val="120000"/>
              </a:lnSpc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a. Petrus (</a:t>
            </a:r>
            <a:r>
              <a:rPr lang="nl-NL" sz="24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 7-11)</a:t>
            </a:r>
          </a:p>
          <a:p>
            <a:pPr lvl="1">
              <a:lnSpc>
                <a:spcPct val="120000"/>
              </a:lnSpc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b. Paulus en </a:t>
            </a:r>
            <a:r>
              <a:rPr lang="nl-NL" sz="24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Barnabas</a:t>
            </a: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 (</a:t>
            </a:r>
            <a:r>
              <a:rPr lang="nl-NL" sz="24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 12)</a:t>
            </a:r>
          </a:p>
          <a:p>
            <a:pPr lvl="1">
              <a:lnSpc>
                <a:spcPct val="120000"/>
              </a:lnSpc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c. </a:t>
            </a:r>
            <a:r>
              <a:rPr lang="nl-NL" sz="24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Jakobus</a:t>
            </a: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 (</a:t>
            </a:r>
            <a:r>
              <a:rPr lang="nl-NL" sz="24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 13-21)</a:t>
            </a:r>
            <a:endParaRPr lang="nl-NL" sz="24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6776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a. Petrus </a:t>
            </a: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(</a:t>
            </a:r>
            <a:r>
              <a:rPr lang="nl-NL" i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7-11)</a:t>
            </a:r>
            <a:endParaRPr lang="nl-NL" i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77938"/>
            <a:ext cx="8229600" cy="480536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ervaring, praktijk, geschiedenis -&gt; Gods werk</a:t>
            </a:r>
          </a:p>
          <a:p>
            <a:pPr>
              <a:lnSpc>
                <a:spcPct val="120000"/>
              </a:lnSpc>
            </a:pPr>
            <a:r>
              <a:rPr lang="nl-NL" sz="22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God </a:t>
            </a: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heeft mij uitgekozen … zodat heidenen Evangelie zouden horen (</a:t>
            </a:r>
            <a:r>
              <a:rPr lang="nl-NL" sz="22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 7)</a:t>
            </a:r>
          </a:p>
          <a:p>
            <a:pPr>
              <a:lnSpc>
                <a:spcPct val="120000"/>
              </a:lnSpc>
            </a:pPr>
            <a:r>
              <a:rPr lang="nl-NL" sz="22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God </a:t>
            </a: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zag geloof, en toonde Zijn acceptatie (</a:t>
            </a:r>
            <a:r>
              <a:rPr lang="nl-NL" sz="22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 8)</a:t>
            </a:r>
          </a:p>
          <a:p>
            <a:pPr>
              <a:lnSpc>
                <a:spcPct val="120000"/>
              </a:lnSpc>
            </a:pPr>
            <a:r>
              <a:rPr lang="nl-NL" sz="22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God </a:t>
            </a: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heeft geen onderscheid gemaakt (</a:t>
            </a:r>
            <a:r>
              <a:rPr lang="nl-NL" sz="22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 9a)</a:t>
            </a:r>
          </a:p>
          <a:p>
            <a:pPr>
              <a:lnSpc>
                <a:spcPct val="120000"/>
              </a:lnSpc>
            </a:pP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God heeft hen innerlijk gereinigd! (</a:t>
            </a:r>
            <a:r>
              <a:rPr lang="nl-NL" sz="22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 9b)</a:t>
            </a:r>
          </a:p>
          <a:p>
            <a:pPr lvl="1">
              <a:lnSpc>
                <a:spcPct val="120000"/>
              </a:lnSpc>
            </a:pPr>
            <a:r>
              <a:rPr lang="nl-NL" sz="2000" dirty="0" smtClean="0">
                <a:solidFill>
                  <a:srgbClr val="472B05"/>
                </a:solidFill>
                <a:latin typeface="Roboto Regular"/>
                <a:cs typeface="Roboto Regular"/>
              </a:rPr>
              <a:t>reiniging komt niet door besnijdenis, maar is innerlijk werk</a:t>
            </a:r>
          </a:p>
          <a:p>
            <a:pPr>
              <a:lnSpc>
                <a:spcPct val="120000"/>
              </a:lnSpc>
            </a:pP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Als </a:t>
            </a:r>
            <a:r>
              <a:rPr lang="nl-NL" sz="22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God </a:t>
            </a: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dit doet, waarom dan tegen God ingaan? (</a:t>
            </a:r>
            <a:r>
              <a:rPr lang="nl-NL" sz="22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 10) Dat is Hem onnodig op de proef stellen!</a:t>
            </a:r>
          </a:p>
          <a:p>
            <a:pPr>
              <a:lnSpc>
                <a:spcPct val="120000"/>
              </a:lnSpc>
            </a:pP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Heidenen worden gered door genade, net als wij (</a:t>
            </a:r>
            <a:r>
              <a:rPr lang="nl-NL" sz="22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 11)</a:t>
            </a:r>
          </a:p>
          <a:p>
            <a:pPr>
              <a:lnSpc>
                <a:spcPct val="120000"/>
              </a:lnSpc>
            </a:pP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Zet Petrus een streep door de wet voor de Joden?</a:t>
            </a:r>
          </a:p>
          <a:p>
            <a:pPr>
              <a:lnSpc>
                <a:spcPct val="120000"/>
              </a:lnSpc>
            </a:pPr>
            <a:endParaRPr lang="nl-NL" sz="22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0"/>
            <a:ext cx="8229600" cy="557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dirty="0" smtClean="0">
                <a:solidFill>
                  <a:srgbClr val="996633">
                    <a:alpha val="50000"/>
                  </a:srgbClr>
                </a:solidFill>
                <a:latin typeface="Roboto Regular"/>
                <a:cs typeface="Roboto Regular"/>
              </a:rPr>
              <a:t>[ 2. De bespreking ]</a:t>
            </a:r>
            <a:endParaRPr lang="nl-NL" sz="3000" dirty="0">
              <a:solidFill>
                <a:srgbClr val="996633">
                  <a:alpha val="50000"/>
                </a:srgbClr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1562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472B05"/>
                </a:solidFill>
                <a:latin typeface="Roboto Regular"/>
                <a:cs typeface="Roboto Regular"/>
              </a:rPr>
              <a:t>b</a:t>
            </a:r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. Paulus en </a:t>
            </a:r>
            <a:r>
              <a:rPr lang="nl-NL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Barnabas</a:t>
            </a:r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 </a:t>
            </a: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(</a:t>
            </a:r>
            <a:r>
              <a:rPr lang="nl-NL" i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12)</a:t>
            </a:r>
            <a:endParaRPr lang="nl-NL" i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77938"/>
            <a:ext cx="8229600" cy="48053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nl-NL" sz="2200" dirty="0" smtClean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>
              <a:lnSpc>
                <a:spcPct val="120000"/>
              </a:lnSpc>
            </a:pP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Doen voor de 4</a:t>
            </a:r>
            <a:r>
              <a:rPr lang="nl-NL" sz="2200" baseline="30000" dirty="0" smtClean="0">
                <a:solidFill>
                  <a:srgbClr val="472B05"/>
                </a:solidFill>
                <a:latin typeface="Roboto Regular"/>
                <a:cs typeface="Roboto Regular"/>
              </a:rPr>
              <a:t>e</a:t>
            </a: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 keer verslag van hun gezegende zendingsreis!</a:t>
            </a:r>
          </a:p>
          <a:p>
            <a:pPr>
              <a:lnSpc>
                <a:spcPct val="120000"/>
              </a:lnSpc>
            </a:pP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Wat God door hen heeft gedaan onderstreept ‘hun’ standpunt: </a:t>
            </a:r>
            <a:r>
              <a:rPr lang="nl-NL" sz="22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de deur voor de heidenen is opengegaan, zonder drempel.</a:t>
            </a:r>
          </a:p>
          <a:p>
            <a:pPr>
              <a:lnSpc>
                <a:spcPct val="120000"/>
              </a:lnSpc>
            </a:pPr>
            <a:endParaRPr lang="nl-NL" sz="22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0"/>
            <a:ext cx="8229600" cy="557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dirty="0" smtClean="0">
                <a:solidFill>
                  <a:srgbClr val="996633">
                    <a:alpha val="50000"/>
                  </a:srgbClr>
                </a:solidFill>
                <a:latin typeface="Roboto Regular"/>
                <a:cs typeface="Roboto Regular"/>
              </a:rPr>
              <a:t>[ 2. De bespreking ]</a:t>
            </a:r>
            <a:endParaRPr lang="nl-NL" sz="3000" dirty="0">
              <a:solidFill>
                <a:srgbClr val="996633">
                  <a:alpha val="50000"/>
                </a:srgbClr>
              </a:solidFill>
              <a:latin typeface="Roboto Regular"/>
              <a:cs typeface="Roboto Regular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3848100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9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472B05"/>
                </a:solidFill>
                <a:latin typeface="Roboto Regular"/>
                <a:cs typeface="Roboto Regular"/>
              </a:rPr>
              <a:t>c</a:t>
            </a:r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. </a:t>
            </a:r>
            <a:r>
              <a:rPr lang="nl-NL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Jakobus</a:t>
            </a:r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 </a:t>
            </a: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(</a:t>
            </a:r>
            <a:r>
              <a:rPr lang="nl-NL" i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13-21)</a:t>
            </a:r>
            <a:endParaRPr lang="nl-NL" i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31938"/>
            <a:ext cx="8229600" cy="48053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Bevestigt Simon: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‘… </a:t>
            </a:r>
            <a:r>
              <a:rPr lang="nl-NL" sz="2200" dirty="0">
                <a:solidFill>
                  <a:srgbClr val="472B05"/>
                </a:solidFill>
                <a:latin typeface="Roboto Regular"/>
                <a:cs typeface="Roboto Regular"/>
              </a:rPr>
              <a:t>hoe God voorheen naar de heidenen omgezien heeft om voor Zijn Naam uit hen</a:t>
            </a:r>
            <a:r>
              <a:rPr lang="nl-NL" sz="2200" b="1" dirty="0">
                <a:solidFill>
                  <a:srgbClr val="472B05"/>
                </a:solidFill>
                <a:latin typeface="Roboto Regular"/>
                <a:cs typeface="Roboto Regular"/>
              </a:rPr>
              <a:t> een volk aan te </a:t>
            </a:r>
            <a:r>
              <a:rPr lang="nl-NL" sz="2200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nemen</a:t>
            </a: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’ (</a:t>
            </a:r>
            <a:r>
              <a:rPr lang="nl-NL" sz="22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 14)</a:t>
            </a:r>
            <a:endParaRPr lang="nl-NL" sz="2200" dirty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>
              <a:lnSpc>
                <a:spcPct val="120000"/>
              </a:lnSpc>
            </a:pP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Argument uit de Schrift (profeten)</a:t>
            </a:r>
          </a:p>
          <a:p>
            <a:pPr lvl="1">
              <a:lnSpc>
                <a:spcPct val="120000"/>
              </a:lnSpc>
            </a:pP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getuigenis apostelen en profeten</a:t>
            </a:r>
          </a:p>
          <a:p>
            <a:pPr>
              <a:lnSpc>
                <a:spcPct val="120000"/>
              </a:lnSpc>
            </a:pPr>
            <a:endParaRPr lang="nl-NL" sz="2200" dirty="0" smtClean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>
              <a:lnSpc>
                <a:spcPct val="120000"/>
              </a:lnSpc>
            </a:pPr>
            <a:r>
              <a:rPr lang="nl-NL" sz="2200" dirty="0" smtClean="0">
                <a:solidFill>
                  <a:srgbClr val="472B05"/>
                </a:solidFill>
                <a:latin typeface="Roboto Regular"/>
                <a:cs typeface="Roboto Regular"/>
              </a:rPr>
              <a:t>Amos 9:11-12 ---&gt;</a:t>
            </a:r>
            <a:endParaRPr lang="nl-NL" sz="22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0"/>
            <a:ext cx="8229600" cy="557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dirty="0" smtClean="0">
                <a:solidFill>
                  <a:srgbClr val="996633">
                    <a:alpha val="50000"/>
                  </a:srgbClr>
                </a:solidFill>
                <a:latin typeface="Roboto Regular"/>
                <a:cs typeface="Roboto Regular"/>
              </a:rPr>
              <a:t>[ 2. De bespreking ]</a:t>
            </a:r>
            <a:endParaRPr lang="nl-NL" sz="3000" dirty="0">
              <a:solidFill>
                <a:srgbClr val="996633">
                  <a:alpha val="50000"/>
                </a:srgbClr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0078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55600" y="65086"/>
            <a:ext cx="8229600" cy="969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500" i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Jakobus</a:t>
            </a:r>
            <a:r>
              <a:rPr lang="nl-NL" sz="35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en Amos 9</a:t>
            </a:r>
            <a:endParaRPr lang="nl-NL" sz="3500" i="1" dirty="0">
              <a:latin typeface="Roboto Regular"/>
              <a:cs typeface="Roboto Regular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355600" y="4471667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2000" dirty="0" err="1" smtClean="0">
                <a:solidFill>
                  <a:srgbClr val="311F07"/>
                </a:solidFill>
              </a:rPr>
              <a:t>Jakobus</a:t>
            </a:r>
            <a:r>
              <a:rPr lang="nl-NL" sz="2000" dirty="0" smtClean="0">
                <a:solidFill>
                  <a:srgbClr val="311F07"/>
                </a:solidFill>
              </a:rPr>
              <a:t> ziet in zijn tijd gebeuren dat Joden en heidenen samen zoeken naar de Heere, en dat over hen beide Gods Naam is uitgeroepen!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2000" dirty="0" smtClean="0">
                <a:solidFill>
                  <a:srgbClr val="311F07"/>
                </a:solidFill>
              </a:rPr>
              <a:t>En daarvoor worden geen eisen gesteld! Over de heidenen wordt als heidenen de naam van God uitgeroepen! Ze hoeven geen Jood te worden.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2000" dirty="0" smtClean="0">
                <a:solidFill>
                  <a:srgbClr val="311F07"/>
                </a:solidFill>
              </a:rPr>
              <a:t>Dit als gevolg van het herstel van de vervallen hut van David…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nl-NL" sz="2000" dirty="0">
              <a:solidFill>
                <a:srgbClr val="311F07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7800" y="845870"/>
            <a:ext cx="4635500" cy="3828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nl-NL" sz="17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Amos 9:11-12 (op grond van MT)</a:t>
            </a:r>
          </a:p>
          <a:p>
            <a:pPr>
              <a:lnSpc>
                <a:spcPct val="110000"/>
              </a:lnSpc>
            </a:pPr>
            <a:r>
              <a:rPr lang="nl-NL" sz="17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 die dag zal Ik oprichten</a:t>
            </a:r>
            <a:b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vervallen hut van David.</a:t>
            </a:r>
            <a:b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Zijn scheuren zal Ik dichtmaken,</a:t>
            </a:r>
            <a:b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wat aan hem is afgebroken, zal Ik oprichten,</a:t>
            </a:r>
            <a:b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Ik zal hem opbouwen als </a:t>
            </a:r>
            <a:r>
              <a:rPr lang="nl-NL" sz="17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de dagen van oude </a:t>
            </a:r>
            <a:r>
              <a:rPr lang="nl-NL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tijden </a:t>
            </a:r>
            <a: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af;</a:t>
            </a:r>
            <a:b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7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zodat zij de rest </a:t>
            </a:r>
            <a:r>
              <a:rPr lang="nl-NL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 </a:t>
            </a:r>
            <a:r>
              <a:rPr lang="nl-NL" sz="17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Edom</a:t>
            </a:r>
            <a: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nl-NL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nl-NL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nl-NL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nl-NL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bezit </a:t>
            </a:r>
            <a: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zullen </a:t>
            </a:r>
            <a:r>
              <a:rPr lang="nl-NL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nl-NL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nemen</a:t>
            </a:r>
            <a: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nl-NL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nl-NL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</a:t>
            </a:r>
            <a: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 heidenvolken</a:t>
            </a:r>
            <a:b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waarover Mijn Naam is uitgeroepen,</a:t>
            </a:r>
            <a:b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spreekt de HEERE, Die dit doet.</a:t>
            </a:r>
          </a:p>
          <a:p>
            <a:pPr>
              <a:lnSpc>
                <a:spcPct val="110000"/>
              </a:lnSpc>
            </a:pPr>
            <a:endParaRPr lang="nl-NL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813300" y="845870"/>
            <a:ext cx="4152900" cy="3828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nl-NL" sz="1700" u="sng" dirty="0" smtClean="0">
                <a:solidFill>
                  <a:srgbClr val="404040"/>
                </a:solidFill>
              </a:rPr>
              <a:t>Handelingen 15:16-17 (op grond van LXX)</a:t>
            </a:r>
          </a:p>
          <a:p>
            <a:pPr>
              <a:lnSpc>
                <a:spcPct val="110000"/>
              </a:lnSpc>
            </a:pPr>
            <a:r>
              <a:rPr lang="nl-NL" sz="1700" baseline="30000" dirty="0" smtClean="0">
                <a:solidFill>
                  <a:srgbClr val="404040"/>
                </a:solidFill>
              </a:rPr>
              <a:t>16 </a:t>
            </a:r>
            <a:r>
              <a:rPr lang="nl-NL" sz="1700" dirty="0" smtClean="0">
                <a:solidFill>
                  <a:srgbClr val="404040"/>
                </a:solidFill>
              </a:rPr>
              <a:t>Hierna </a:t>
            </a:r>
            <a:r>
              <a:rPr lang="nl-NL" sz="1700" dirty="0">
                <a:solidFill>
                  <a:srgbClr val="404040"/>
                </a:solidFill>
              </a:rPr>
              <a:t>zal Ik terugkeren en de vervallen hut van David weer opbouwen, en wat daarvan is afgebroken, weer opbouwen en Ik zal hem weer oprichten</a:t>
            </a:r>
            <a:r>
              <a:rPr lang="nl-NL" sz="1700" dirty="0" smtClean="0">
                <a:solidFill>
                  <a:srgbClr val="404040"/>
                </a:solidFill>
              </a:rPr>
              <a:t>,</a:t>
            </a:r>
          </a:p>
          <a:p>
            <a:pPr>
              <a:lnSpc>
                <a:spcPct val="110000"/>
              </a:lnSpc>
            </a:pPr>
            <a:endParaRPr lang="nl-NL" sz="1700" baseline="30000" dirty="0" smtClean="0">
              <a:solidFill>
                <a:srgbClr val="404040"/>
              </a:solidFill>
            </a:endParaRPr>
          </a:p>
          <a:p>
            <a:pPr>
              <a:lnSpc>
                <a:spcPct val="110000"/>
              </a:lnSpc>
            </a:pPr>
            <a:endParaRPr lang="nl-NL" sz="1700" baseline="30000" dirty="0" smtClean="0">
              <a:solidFill>
                <a:srgbClr val="404040"/>
              </a:solidFill>
            </a:endParaRPr>
          </a:p>
          <a:p>
            <a:pPr>
              <a:lnSpc>
                <a:spcPct val="110000"/>
              </a:lnSpc>
            </a:pPr>
            <a:endParaRPr lang="nl-NL" sz="1700" baseline="30000" dirty="0">
              <a:solidFill>
                <a:srgbClr val="404040"/>
              </a:solidFill>
            </a:endParaRPr>
          </a:p>
          <a:p>
            <a:pPr>
              <a:lnSpc>
                <a:spcPct val="110000"/>
              </a:lnSpc>
            </a:pPr>
            <a:r>
              <a:rPr lang="nl-NL" sz="1700" baseline="30000" dirty="0" smtClean="0">
                <a:solidFill>
                  <a:srgbClr val="404040"/>
                </a:solidFill>
              </a:rPr>
              <a:t>17</a:t>
            </a:r>
            <a:r>
              <a:rPr lang="nl-NL" sz="1700" dirty="0" smtClean="0">
                <a:solidFill>
                  <a:srgbClr val="404040"/>
                </a:solidFill>
              </a:rPr>
              <a:t> opdat </a:t>
            </a:r>
            <a:r>
              <a:rPr lang="nl-NL" sz="1700" b="1" dirty="0">
                <a:solidFill>
                  <a:srgbClr val="404040"/>
                </a:solidFill>
              </a:rPr>
              <a:t>de mensen</a:t>
            </a:r>
            <a:r>
              <a:rPr lang="nl-NL" sz="1700" dirty="0">
                <a:solidFill>
                  <a:srgbClr val="404040"/>
                </a:solidFill>
              </a:rPr>
              <a:t> die overgebleven zijn, de Heere zouden </a:t>
            </a:r>
            <a:r>
              <a:rPr lang="nl-NL" sz="1700" b="1" dirty="0">
                <a:solidFill>
                  <a:srgbClr val="404040"/>
                </a:solidFill>
              </a:rPr>
              <a:t>zoeken</a:t>
            </a:r>
            <a:r>
              <a:rPr lang="nl-NL" sz="1700" dirty="0">
                <a:solidFill>
                  <a:srgbClr val="404040"/>
                </a:solidFill>
              </a:rPr>
              <a:t>, </a:t>
            </a:r>
            <a:endParaRPr lang="nl-NL" sz="1700" dirty="0" smtClean="0">
              <a:solidFill>
                <a:srgbClr val="404040"/>
              </a:solidFill>
            </a:endParaRPr>
          </a:p>
          <a:p>
            <a:pPr>
              <a:lnSpc>
                <a:spcPct val="110000"/>
              </a:lnSpc>
            </a:pPr>
            <a:r>
              <a:rPr lang="nl-NL" sz="1700" dirty="0" smtClean="0">
                <a:solidFill>
                  <a:srgbClr val="404040"/>
                </a:solidFill>
              </a:rPr>
              <a:t>en </a:t>
            </a:r>
            <a:r>
              <a:rPr lang="nl-NL" sz="1700" dirty="0">
                <a:solidFill>
                  <a:srgbClr val="404040"/>
                </a:solidFill>
              </a:rPr>
              <a:t>alle heidenen </a:t>
            </a:r>
            <a:endParaRPr lang="nl-NL" sz="1700" dirty="0" smtClean="0">
              <a:solidFill>
                <a:srgbClr val="404040"/>
              </a:solidFill>
            </a:endParaRPr>
          </a:p>
          <a:p>
            <a:pPr>
              <a:lnSpc>
                <a:spcPct val="110000"/>
              </a:lnSpc>
            </a:pPr>
            <a:r>
              <a:rPr lang="nl-NL" sz="1700" dirty="0" smtClean="0">
                <a:solidFill>
                  <a:srgbClr val="404040"/>
                </a:solidFill>
              </a:rPr>
              <a:t>over </a:t>
            </a:r>
            <a:r>
              <a:rPr lang="nl-NL" sz="1700" dirty="0">
                <a:solidFill>
                  <a:srgbClr val="404040"/>
                </a:solidFill>
              </a:rPr>
              <a:t>wie Mijn Naam uitgeroepen is, spreekt de Heere, Die dit alles doet. </a:t>
            </a:r>
            <a:r>
              <a:rPr lang="nl-NL" sz="1700" dirty="0" smtClean="0">
                <a:solidFill>
                  <a:srgbClr val="404040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endParaRPr lang="nl-NL" sz="17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3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isverslag">
  <a:themeElements>
    <a:clrScheme name="Lucht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Reisverslag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Reisverslag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3348</TotalTime>
  <Words>834</Words>
  <Application>Microsoft Macintosh PowerPoint</Application>
  <PresentationFormat>Diavoorstelling (4:3)</PresentationFormat>
  <Paragraphs>124</Paragraphs>
  <Slides>15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1_Office-thema</vt:lpstr>
      <vt:lpstr>2_Office-thema</vt:lpstr>
      <vt:lpstr>Reisverslag</vt:lpstr>
      <vt:lpstr>PowerPoint-presentatie</vt:lpstr>
      <vt:lpstr>Programma</vt:lpstr>
      <vt:lpstr>Lezen Hand. 15:1-35</vt:lpstr>
      <vt:lpstr>1. De aanleiding (vs 1-5)</vt:lpstr>
      <vt:lpstr>2. De bespreking (vs 6-21)</vt:lpstr>
      <vt:lpstr>a. Petrus (vs 7-11)</vt:lpstr>
      <vt:lpstr>b. Paulus en Barnabas (vs 12)</vt:lpstr>
      <vt:lpstr>c. Jakobus (vs 13-21)</vt:lpstr>
      <vt:lpstr>PowerPoint-presentatie</vt:lpstr>
      <vt:lpstr>c. Jakobus (vs 13-21)</vt:lpstr>
      <vt:lpstr>3. Het besluit (vs 22-29)</vt:lpstr>
      <vt:lpstr>4. De uitwerking (vs 30-35)</vt:lpstr>
      <vt:lpstr>De waarde van dit hoofdstuk</vt:lpstr>
      <vt:lpstr>Bespreking</vt:lpstr>
      <vt:lpstr>Geldt de wet van Mozes nog steeds voor 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Gerrit van Valen</dc:creator>
  <cp:lastModifiedBy>Gerrit van Valen</cp:lastModifiedBy>
  <cp:revision>347</cp:revision>
  <dcterms:created xsi:type="dcterms:W3CDTF">2017-09-30T13:52:41Z</dcterms:created>
  <dcterms:modified xsi:type="dcterms:W3CDTF">2018-03-29T18:04:47Z</dcterms:modified>
</cp:coreProperties>
</file>