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6" r:id="rId3"/>
  </p:sldMasterIdLst>
  <p:notesMasterIdLst>
    <p:notesMasterId r:id="rId21"/>
  </p:notesMasterIdLst>
  <p:sldIdLst>
    <p:sldId id="263" r:id="rId4"/>
    <p:sldId id="293" r:id="rId5"/>
    <p:sldId id="296" r:id="rId6"/>
    <p:sldId id="283" r:id="rId7"/>
    <p:sldId id="284" r:id="rId8"/>
    <p:sldId id="295" r:id="rId9"/>
    <p:sldId id="299" r:id="rId10"/>
    <p:sldId id="298" r:id="rId11"/>
    <p:sldId id="297" r:id="rId12"/>
    <p:sldId id="300" r:id="rId13"/>
    <p:sldId id="301" r:id="rId14"/>
    <p:sldId id="302" r:id="rId15"/>
    <p:sldId id="306" r:id="rId16"/>
    <p:sldId id="304" r:id="rId17"/>
    <p:sldId id="307" r:id="rId18"/>
    <p:sldId id="305" r:id="rId19"/>
    <p:sldId id="294" r:id="rId2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4DB5"/>
    <a:srgbClr val="1F960B"/>
    <a:srgbClr val="0B3404"/>
    <a:srgbClr val="3AFF14"/>
    <a:srgbClr val="482D13"/>
    <a:srgbClr val="996633"/>
    <a:srgbClr val="1E5315"/>
    <a:srgbClr val="472B05"/>
    <a:srgbClr val="311F07"/>
    <a:srgbClr val="7892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89" autoAdjust="0"/>
  </p:normalViewPr>
  <p:slideViewPr>
    <p:cSldViewPr snapToGrid="0" snapToObjects="1">
      <p:cViewPr>
        <p:scale>
          <a:sx n="100" d="100"/>
          <a:sy n="100" d="100"/>
        </p:scale>
        <p:origin x="-329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5337E-F395-3B4A-9A6D-C7324E7A157F}" type="datetimeFigureOut">
              <a:rPr lang="nl-NL" smtClean="0"/>
              <a:t>15-03-18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743FA-A9E7-2E4F-9442-794CBC7856ED}" type="slidenum">
              <a:rPr lang="nl-NL" smtClean="0"/>
              <a:t>‹nr.›</a:t>
            </a:fld>
            <a:endParaRPr lang="nl-NL"/>
          </a:p>
        </p:txBody>
      </p:sp>
    </p:spTree>
    <p:extLst>
      <p:ext uri="{BB962C8B-B14F-4D97-AF65-F5344CB8AC3E}">
        <p14:creationId xmlns:p14="http://schemas.microsoft.com/office/powerpoint/2010/main" val="34504031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hedendaagse maatschappij verschilt niet fundamenteel van zo’n antieke maatschappij. Elke cultuur wordt door zijn eigen verzameling afgoden beheerst. Elk heeft ook zijn ‘priesters’, zijn totems en zijn rituelen. Elk heeft zijn heiligdommen – of het nu kantoorflats, kuuroorden en sportzalen, studio’s of stadions zijn – waar mensen offers moeten brengen om de zegeningen van het goede leven deelachtig te worden en rampspoed af te wenden.</a:t>
            </a:r>
          </a:p>
          <a:p>
            <a:r>
              <a:rPr lang="nl-NL" sz="1200" kern="1200" dirty="0" smtClean="0">
                <a:solidFill>
                  <a:schemeClr val="tx1"/>
                </a:solidFill>
                <a:effectLst/>
                <a:latin typeface="+mn-lt"/>
                <a:ea typeface="+mn-ea"/>
                <a:cs typeface="+mn-cs"/>
              </a:rPr>
              <a:t>Wat zijn de goden van schoonheid, macht, geld en prestatie anders dan ditzelfde soort dingen, die in ons persoonlijk leven en in onze samenleving mythische proporties hebben aangenomen? Er wordt wellicht niet meer fysiek neergeknield voor het beeld van Aphrodite; maar je hebt vandaag veel jonge vrouwen met depressies of eetproblemen als gevolg van obsessieve aandacht voor hun uiterlijk. Er wordt wellicht ook geen echte wierook meer gebrand voor Artemis; maar als het belang van geld en carrière kosmische proporties krijgt, dan brengen we een soort kinderoffers, door gezin en gemeenschap te verwaarlozen omwille van een hogere rang in het zakenleven, van meer rijkdom en aanzien.” (Tim Keller, Namaakgoden,</a:t>
            </a:r>
            <a:r>
              <a:rPr lang="nl-NL" sz="1200" kern="1200" baseline="0" dirty="0" smtClean="0">
                <a:solidFill>
                  <a:schemeClr val="tx1"/>
                </a:solidFill>
                <a:effectLst/>
                <a:latin typeface="+mn-lt"/>
                <a:ea typeface="+mn-ea"/>
                <a:cs typeface="+mn-cs"/>
              </a:rPr>
              <a:t> p.11)</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28743FA-A9E7-2E4F-9442-794CBC7856ED}" type="slidenum">
              <a:rPr lang="nl-NL" smtClean="0"/>
              <a:t>8</a:t>
            </a:fld>
            <a:endParaRPr lang="nl-NL"/>
          </a:p>
        </p:txBody>
      </p:sp>
    </p:spTree>
    <p:extLst>
      <p:ext uri="{BB962C8B-B14F-4D97-AF65-F5344CB8AC3E}">
        <p14:creationId xmlns:p14="http://schemas.microsoft.com/office/powerpoint/2010/main" val="21373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28743FA-A9E7-2E4F-9442-794CBC7856ED}" type="slidenum">
              <a:rPr lang="nl-NL" smtClean="0"/>
              <a:t>10</a:t>
            </a:fld>
            <a:endParaRPr lang="nl-NL"/>
          </a:p>
        </p:txBody>
      </p:sp>
    </p:spTree>
    <p:extLst>
      <p:ext uri="{BB962C8B-B14F-4D97-AF65-F5344CB8AC3E}">
        <p14:creationId xmlns:p14="http://schemas.microsoft.com/office/powerpoint/2010/main" val="279201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a:buChar char="•"/>
            </a:pPr>
            <a:r>
              <a:rPr lang="nl-NL" sz="1200" kern="1200" dirty="0" smtClean="0">
                <a:solidFill>
                  <a:schemeClr val="tx1"/>
                </a:solidFill>
                <a:effectLst/>
                <a:latin typeface="+mn-lt"/>
                <a:ea typeface="+mn-ea"/>
                <a:cs typeface="+mn-cs"/>
              </a:rPr>
              <a:t>werk, status, populariteit</a:t>
            </a:r>
          </a:p>
          <a:p>
            <a:pPr marL="171450" lvl="0" indent="-171450">
              <a:buFont typeface="Arial"/>
              <a:buChar char="•"/>
            </a:pPr>
            <a:r>
              <a:rPr lang="nl-NL" sz="1200" kern="1200" dirty="0" smtClean="0">
                <a:solidFill>
                  <a:schemeClr val="tx1"/>
                </a:solidFill>
                <a:effectLst/>
                <a:latin typeface="+mn-lt"/>
                <a:ea typeface="+mn-ea"/>
                <a:cs typeface="+mn-cs"/>
              </a:rPr>
              <a:t>sport, hobby's</a:t>
            </a:r>
          </a:p>
          <a:p>
            <a:pPr marL="171450" lvl="0" indent="-171450">
              <a:buFont typeface="Arial"/>
              <a:buChar char="•"/>
            </a:pPr>
            <a:r>
              <a:rPr lang="nl-NL" sz="1200" kern="1200" dirty="0" smtClean="0">
                <a:solidFill>
                  <a:schemeClr val="tx1"/>
                </a:solidFill>
                <a:effectLst/>
                <a:latin typeface="+mn-lt"/>
                <a:ea typeface="+mn-ea"/>
                <a:cs typeface="+mn-cs"/>
              </a:rPr>
              <a:t>geld, huis, auto, andere bezittingen</a:t>
            </a:r>
          </a:p>
          <a:p>
            <a:pPr marL="171450" lvl="0" indent="-171450">
              <a:buFont typeface="Arial"/>
              <a:buChar char="•"/>
            </a:pPr>
            <a:r>
              <a:rPr lang="nl-NL" sz="1200" kern="1200" dirty="0" smtClean="0">
                <a:solidFill>
                  <a:schemeClr val="tx1"/>
                </a:solidFill>
                <a:effectLst/>
                <a:latin typeface="+mn-lt"/>
                <a:ea typeface="+mn-ea"/>
                <a:cs typeface="+mn-cs"/>
              </a:rPr>
              <a:t>relatienetwerk, materiële zaken</a:t>
            </a:r>
          </a:p>
          <a:p>
            <a:pPr marL="171450" lvl="0" indent="-171450">
              <a:buFont typeface="Arial"/>
              <a:buChar char="•"/>
            </a:pPr>
            <a:r>
              <a:rPr lang="nl-NL" sz="1200" kern="1200" dirty="0" smtClean="0">
                <a:solidFill>
                  <a:schemeClr val="tx1"/>
                </a:solidFill>
                <a:effectLst/>
                <a:latin typeface="+mn-lt"/>
                <a:ea typeface="+mn-ea"/>
                <a:cs typeface="+mn-cs"/>
              </a:rPr>
              <a:t>een bepaald persoon die je kritiekloos navolgt</a:t>
            </a:r>
          </a:p>
          <a:p>
            <a:pPr marL="171450" lvl="0" indent="-171450">
              <a:buFont typeface="Arial"/>
              <a:buChar char="•"/>
            </a:pPr>
            <a:r>
              <a:rPr lang="nl-NL" sz="1200" kern="1200" dirty="0" smtClean="0">
                <a:solidFill>
                  <a:schemeClr val="tx1"/>
                </a:solidFill>
                <a:effectLst/>
                <a:latin typeface="+mn-lt"/>
                <a:ea typeface="+mn-ea"/>
                <a:cs typeface="+mn-cs"/>
              </a:rPr>
              <a:t>iets waar je aan verslaafd bent</a:t>
            </a:r>
          </a:p>
          <a:p>
            <a:pPr marL="171450" lvl="0" indent="-171450">
              <a:buFont typeface="Arial"/>
              <a:buChar char="•"/>
            </a:pPr>
            <a:r>
              <a:rPr lang="nl-NL" sz="1200" kern="1200" dirty="0" smtClean="0">
                <a:solidFill>
                  <a:schemeClr val="tx1"/>
                </a:solidFill>
                <a:effectLst/>
                <a:latin typeface="+mn-lt"/>
                <a:ea typeface="+mn-ea"/>
                <a:cs typeface="+mn-cs"/>
              </a:rPr>
              <a:t>horoscopen</a:t>
            </a:r>
          </a:p>
          <a:p>
            <a:pPr marL="171450" lvl="0" indent="-171450">
              <a:buFont typeface="Arial"/>
              <a:buChar char="•"/>
            </a:pPr>
            <a:r>
              <a:rPr lang="nl-NL" sz="1200" kern="1200" dirty="0" smtClean="0">
                <a:solidFill>
                  <a:schemeClr val="tx1"/>
                </a:solidFill>
                <a:effectLst/>
                <a:latin typeface="+mn-lt"/>
                <a:ea typeface="+mn-ea"/>
                <a:cs typeface="+mn-cs"/>
              </a:rPr>
              <a:t>alles wat raakvlakken heeft met occultisme</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Zie de lijst van Keller op p.179-180:</a:t>
            </a:r>
          </a:p>
          <a:p>
            <a:pPr marL="171450" indent="-171450">
              <a:buFont typeface="Arial"/>
              <a:buChar char="•"/>
            </a:pPr>
            <a:r>
              <a:rPr lang="nl-NL" sz="1200" kern="1200" dirty="0" smtClean="0">
                <a:solidFill>
                  <a:schemeClr val="tx1"/>
                </a:solidFill>
                <a:effectLst/>
                <a:latin typeface="+mn-lt"/>
                <a:ea typeface="+mn-ea"/>
                <a:cs typeface="+mn-cs"/>
              </a:rPr>
              <a:t>Theologische afgoden</a:t>
            </a:r>
          </a:p>
          <a:p>
            <a:pPr marL="171450" indent="-171450">
              <a:buFont typeface="Arial"/>
              <a:buChar char="•"/>
            </a:pPr>
            <a:r>
              <a:rPr lang="nl-NL" sz="1200" kern="1200" dirty="0" smtClean="0">
                <a:solidFill>
                  <a:schemeClr val="tx1"/>
                </a:solidFill>
                <a:effectLst/>
                <a:latin typeface="+mn-lt"/>
                <a:ea typeface="+mn-ea"/>
                <a:cs typeface="+mn-cs"/>
              </a:rPr>
              <a:t>Seksuele afgoden</a:t>
            </a:r>
          </a:p>
          <a:p>
            <a:pPr marL="171450" indent="-171450">
              <a:buFont typeface="Arial"/>
              <a:buChar char="•"/>
            </a:pPr>
            <a:r>
              <a:rPr lang="nl-NL" sz="1200" kern="1200" dirty="0" smtClean="0">
                <a:solidFill>
                  <a:schemeClr val="tx1"/>
                </a:solidFill>
                <a:effectLst/>
                <a:latin typeface="+mn-lt"/>
                <a:ea typeface="+mn-ea"/>
                <a:cs typeface="+mn-cs"/>
              </a:rPr>
              <a:t>Magische en rituele afgoden</a:t>
            </a:r>
          </a:p>
          <a:p>
            <a:pPr marL="171450" indent="-171450">
              <a:buFont typeface="Arial"/>
              <a:buChar char="•"/>
            </a:pPr>
            <a:r>
              <a:rPr lang="nl-NL" sz="1200" kern="1200" dirty="0" smtClean="0">
                <a:solidFill>
                  <a:schemeClr val="tx1"/>
                </a:solidFill>
                <a:effectLst/>
                <a:latin typeface="+mn-lt"/>
                <a:ea typeface="+mn-ea"/>
                <a:cs typeface="+mn-cs"/>
              </a:rPr>
              <a:t>Politieke en economische afgoden</a:t>
            </a:r>
          </a:p>
          <a:p>
            <a:pPr marL="171450" indent="-171450">
              <a:buFont typeface="Arial"/>
              <a:buChar char="•"/>
            </a:pPr>
            <a:r>
              <a:rPr lang="nl-NL" sz="1200" kern="1200" dirty="0" smtClean="0">
                <a:solidFill>
                  <a:schemeClr val="tx1"/>
                </a:solidFill>
                <a:effectLst/>
                <a:latin typeface="+mn-lt"/>
                <a:ea typeface="+mn-ea"/>
                <a:cs typeface="+mn-cs"/>
              </a:rPr>
              <a:t>Etnische en nationale afgoden</a:t>
            </a:r>
          </a:p>
          <a:p>
            <a:pPr marL="171450" indent="-171450">
              <a:buFont typeface="Arial"/>
              <a:buChar char="•"/>
            </a:pPr>
            <a:r>
              <a:rPr lang="nl-NL" sz="1200" kern="1200" dirty="0" smtClean="0">
                <a:solidFill>
                  <a:schemeClr val="tx1"/>
                </a:solidFill>
                <a:effectLst/>
                <a:latin typeface="+mn-lt"/>
                <a:ea typeface="+mn-ea"/>
                <a:cs typeface="+mn-cs"/>
              </a:rPr>
              <a:t>Relationele afgoden</a:t>
            </a:r>
          </a:p>
          <a:p>
            <a:pPr marL="171450" indent="-171450">
              <a:buFont typeface="Arial"/>
              <a:buChar char="•"/>
            </a:pPr>
            <a:r>
              <a:rPr lang="nl-NL" sz="1200" kern="1200" dirty="0" smtClean="0">
                <a:solidFill>
                  <a:schemeClr val="tx1"/>
                </a:solidFill>
                <a:effectLst/>
                <a:latin typeface="+mn-lt"/>
                <a:ea typeface="+mn-ea"/>
                <a:cs typeface="+mn-cs"/>
              </a:rPr>
              <a:t>Religieuze afgoden</a:t>
            </a:r>
          </a:p>
          <a:p>
            <a:pPr marL="171450" indent="-171450">
              <a:buFont typeface="Arial"/>
              <a:buChar char="•"/>
            </a:pPr>
            <a:r>
              <a:rPr lang="nl-NL" sz="1200" kern="1200" dirty="0" smtClean="0">
                <a:solidFill>
                  <a:schemeClr val="tx1"/>
                </a:solidFill>
                <a:effectLst/>
                <a:latin typeface="+mn-lt"/>
                <a:ea typeface="+mn-ea"/>
                <a:cs typeface="+mn-cs"/>
              </a:rPr>
              <a:t>Filosofische afgoden</a:t>
            </a:r>
          </a:p>
          <a:p>
            <a:pPr marL="171450" indent="-171450">
              <a:buFont typeface="Arial"/>
              <a:buChar char="•"/>
            </a:pPr>
            <a:r>
              <a:rPr lang="nl-NL" sz="1200" kern="1200" dirty="0" smtClean="0">
                <a:solidFill>
                  <a:schemeClr val="tx1"/>
                </a:solidFill>
                <a:effectLst/>
                <a:latin typeface="+mn-lt"/>
                <a:ea typeface="+mn-ea"/>
                <a:cs typeface="+mn-cs"/>
              </a:rPr>
              <a:t>Culturele idolen</a:t>
            </a:r>
          </a:p>
          <a:p>
            <a:pPr marL="171450" indent="-171450">
              <a:buFont typeface="Arial"/>
              <a:buChar char="•"/>
            </a:pPr>
            <a:r>
              <a:rPr lang="nl-NL" sz="1200" kern="1200" dirty="0" smtClean="0">
                <a:solidFill>
                  <a:schemeClr val="tx1"/>
                </a:solidFill>
                <a:effectLst/>
                <a:latin typeface="+mn-lt"/>
                <a:ea typeface="+mn-ea"/>
                <a:cs typeface="+mn-cs"/>
              </a:rPr>
              <a:t>Diepe afgoden</a:t>
            </a:r>
          </a:p>
          <a:p>
            <a:pPr lvl="0"/>
            <a:r>
              <a:rPr lang="nl-NL" sz="1200" kern="1200" dirty="0" smtClean="0">
                <a:solidFill>
                  <a:schemeClr val="tx1"/>
                </a:solidFill>
                <a:effectLst/>
                <a:latin typeface="+mn-lt"/>
                <a:ea typeface="+mn-ea"/>
                <a:cs typeface="+mn-cs"/>
              </a:rPr>
              <a:t>  - vergoddelijkte macht</a:t>
            </a:r>
          </a:p>
          <a:p>
            <a:pPr lvl="0"/>
            <a:r>
              <a:rPr lang="nl-NL" sz="1200" kern="1200" dirty="0" smtClean="0">
                <a:solidFill>
                  <a:schemeClr val="tx1"/>
                </a:solidFill>
                <a:effectLst/>
                <a:latin typeface="+mn-lt"/>
                <a:ea typeface="+mn-ea"/>
                <a:cs typeface="+mn-cs"/>
              </a:rPr>
              <a:t>  - vergoddelijkte bevestiging  </a:t>
            </a:r>
          </a:p>
          <a:p>
            <a:pPr lvl="0"/>
            <a:r>
              <a:rPr lang="nl-NL" sz="1200" kern="1200" dirty="0" smtClean="0">
                <a:solidFill>
                  <a:schemeClr val="tx1"/>
                </a:solidFill>
                <a:effectLst/>
                <a:latin typeface="+mn-lt"/>
                <a:ea typeface="+mn-ea"/>
                <a:cs typeface="+mn-cs"/>
              </a:rPr>
              <a:t>  - vergoddelijkt comfort</a:t>
            </a:r>
          </a:p>
          <a:p>
            <a:pPr lvl="0"/>
            <a:r>
              <a:rPr lang="nl-NL" sz="1200" kern="1200" dirty="0" smtClean="0">
                <a:solidFill>
                  <a:schemeClr val="tx1"/>
                </a:solidFill>
                <a:effectLst/>
                <a:latin typeface="+mn-lt"/>
                <a:ea typeface="+mn-ea"/>
                <a:cs typeface="+mn-cs"/>
              </a:rPr>
              <a:t>  - beheersbaarheid vergoddelijkt</a:t>
            </a:r>
          </a:p>
          <a:p>
            <a:endParaRPr lang="nl-NL" dirty="0"/>
          </a:p>
        </p:txBody>
      </p:sp>
      <p:sp>
        <p:nvSpPr>
          <p:cNvPr id="4" name="Tijdelijke aanduiding voor dianummer 3"/>
          <p:cNvSpPr>
            <a:spLocks noGrp="1"/>
          </p:cNvSpPr>
          <p:nvPr>
            <p:ph type="sldNum" sz="quarter" idx="10"/>
          </p:nvPr>
        </p:nvSpPr>
        <p:spPr/>
        <p:txBody>
          <a:bodyPr/>
          <a:lstStyle/>
          <a:p>
            <a:fld id="{828743FA-A9E7-2E4F-9442-794CBC7856ED}" type="slidenum">
              <a:rPr lang="nl-NL" smtClean="0"/>
              <a:t>11</a:t>
            </a:fld>
            <a:endParaRPr lang="nl-NL"/>
          </a:p>
        </p:txBody>
      </p:sp>
    </p:spTree>
    <p:extLst>
      <p:ext uri="{BB962C8B-B14F-4D97-AF65-F5344CB8AC3E}">
        <p14:creationId xmlns:p14="http://schemas.microsoft.com/office/powerpoint/2010/main" val="279201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28743FA-A9E7-2E4F-9442-794CBC7856ED}" type="slidenum">
              <a:rPr lang="nl-NL" smtClean="0"/>
              <a:t>12</a:t>
            </a:fld>
            <a:endParaRPr lang="nl-NL"/>
          </a:p>
        </p:txBody>
      </p:sp>
    </p:spTree>
    <p:extLst>
      <p:ext uri="{BB962C8B-B14F-4D97-AF65-F5344CB8AC3E}">
        <p14:creationId xmlns:p14="http://schemas.microsoft.com/office/powerpoint/2010/main" val="279201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Keller: De grootste zonde is een gebrek aan vreugde in Christus. Het verlangen naar de afgod in je hart moet veranderen in een verlangen naar Jezus. Dat is geen eenmalige gebeurtenis, maar een levenslang proces.</a:t>
            </a:r>
          </a:p>
          <a:p>
            <a:endParaRPr lang="nl-NL"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nl-NL" sz="2000" dirty="0" smtClean="0">
                <a:solidFill>
                  <a:srgbClr val="472B05"/>
                </a:solidFill>
                <a:latin typeface="Roboto Regular"/>
                <a:cs typeface="Roboto Regular"/>
              </a:rPr>
              <a:t>Laat je hart veranderen, en vervullen door de vreugde in Christus!</a:t>
            </a:r>
          </a:p>
          <a:p>
            <a:endParaRPr lang="nl-NL" dirty="0" smtClean="0"/>
          </a:p>
          <a:p>
            <a:r>
              <a:rPr lang="nl-NL" dirty="0" smtClean="0"/>
              <a:t>‘The power</a:t>
            </a:r>
            <a:r>
              <a:rPr lang="nl-NL" baseline="0" dirty="0" smtClean="0"/>
              <a:t> </a:t>
            </a:r>
            <a:r>
              <a:rPr lang="nl-NL" baseline="0" dirty="0" err="1" smtClean="0"/>
              <a:t>to</a:t>
            </a:r>
            <a:r>
              <a:rPr lang="nl-NL" baseline="0" dirty="0" smtClean="0"/>
              <a:t> </a:t>
            </a:r>
            <a:r>
              <a:rPr lang="nl-NL" baseline="0" dirty="0" err="1" smtClean="0"/>
              <a:t>resist</a:t>
            </a:r>
            <a:r>
              <a:rPr lang="nl-NL" baseline="0" dirty="0" smtClean="0"/>
              <a:t> the allure of a </a:t>
            </a:r>
            <a:r>
              <a:rPr lang="nl-NL" baseline="0" dirty="0" err="1" smtClean="0"/>
              <a:t>lesser</a:t>
            </a:r>
            <a:r>
              <a:rPr lang="nl-NL" baseline="0" dirty="0" smtClean="0"/>
              <a:t> </a:t>
            </a:r>
            <a:r>
              <a:rPr lang="nl-NL" baseline="0" dirty="0" err="1" smtClean="0"/>
              <a:t>pleasure</a:t>
            </a:r>
            <a:r>
              <a:rPr lang="nl-NL" baseline="0" dirty="0" smtClean="0"/>
              <a:t> </a:t>
            </a:r>
            <a:r>
              <a:rPr lang="nl-NL" baseline="0" dirty="0" err="1" smtClean="0"/>
              <a:t>comes</a:t>
            </a:r>
            <a:r>
              <a:rPr lang="nl-NL" baseline="0" dirty="0" smtClean="0"/>
              <a:t> </a:t>
            </a:r>
            <a:r>
              <a:rPr lang="nl-NL" baseline="0" dirty="0" err="1" smtClean="0"/>
              <a:t>from</a:t>
            </a:r>
            <a:r>
              <a:rPr lang="nl-NL" baseline="0" dirty="0" smtClean="0"/>
              <a:t> the </a:t>
            </a:r>
            <a:r>
              <a:rPr lang="nl-NL" baseline="0" dirty="0" err="1" smtClean="0"/>
              <a:t>joy</a:t>
            </a:r>
            <a:r>
              <a:rPr lang="nl-NL" baseline="0" dirty="0" smtClean="0"/>
              <a:t> of </a:t>
            </a:r>
            <a:r>
              <a:rPr lang="nl-NL" baseline="0" dirty="0" err="1" smtClean="0"/>
              <a:t>having</a:t>
            </a:r>
            <a:r>
              <a:rPr lang="nl-NL" baseline="0" dirty="0" smtClean="0"/>
              <a:t> </a:t>
            </a:r>
            <a:r>
              <a:rPr lang="nl-NL" baseline="0" dirty="0" err="1" smtClean="0"/>
              <a:t>tasted</a:t>
            </a:r>
            <a:r>
              <a:rPr lang="nl-NL" baseline="0" dirty="0" smtClean="0"/>
              <a:t> a </a:t>
            </a:r>
            <a:r>
              <a:rPr lang="nl-NL" baseline="0" dirty="0" err="1" smtClean="0"/>
              <a:t>greater</a:t>
            </a:r>
            <a:r>
              <a:rPr lang="nl-NL" baseline="0" dirty="0" smtClean="0"/>
              <a:t> </a:t>
            </a:r>
            <a:r>
              <a:rPr lang="nl-NL" baseline="0" dirty="0" err="1" smtClean="0"/>
              <a:t>one</a:t>
            </a:r>
            <a:r>
              <a:rPr lang="nl-NL" baseline="0" dirty="0" smtClean="0"/>
              <a:t>.’ (Sam Storms)</a:t>
            </a:r>
            <a:endParaRPr lang="nl-NL" dirty="0"/>
          </a:p>
        </p:txBody>
      </p:sp>
      <p:sp>
        <p:nvSpPr>
          <p:cNvPr id="4" name="Tijdelijke aanduiding voor dianummer 3"/>
          <p:cNvSpPr>
            <a:spLocks noGrp="1"/>
          </p:cNvSpPr>
          <p:nvPr>
            <p:ph type="sldNum" sz="quarter" idx="10"/>
          </p:nvPr>
        </p:nvSpPr>
        <p:spPr/>
        <p:txBody>
          <a:bodyPr/>
          <a:lstStyle/>
          <a:p>
            <a:fld id="{828743FA-A9E7-2E4F-9442-794CBC7856ED}" type="slidenum">
              <a:rPr lang="nl-NL" smtClean="0"/>
              <a:t>13</a:t>
            </a:fld>
            <a:endParaRPr lang="nl-NL"/>
          </a:p>
        </p:txBody>
      </p:sp>
    </p:spTree>
    <p:extLst>
      <p:ext uri="{BB962C8B-B14F-4D97-AF65-F5344CB8AC3E}">
        <p14:creationId xmlns:p14="http://schemas.microsoft.com/office/powerpoint/2010/main" val="279201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92E7E0-3895-724F-A70F-A6786932E3A4}" type="slidenum">
              <a:rPr lang="nl-NL" smtClean="0">
                <a:solidFill>
                  <a:prstClr val="black"/>
                </a:solidFill>
                <a:latin typeface="Calibri"/>
              </a:rPr>
              <a:pPr/>
              <a:t>14</a:t>
            </a:fld>
            <a:endParaRPr lang="nl-NL">
              <a:solidFill>
                <a:prstClr val="black"/>
              </a:solidFill>
              <a:latin typeface="Calibri"/>
            </a:endParaRPr>
          </a:p>
        </p:txBody>
      </p:sp>
    </p:spTree>
    <p:extLst>
      <p:ext uri="{BB962C8B-B14F-4D97-AF65-F5344CB8AC3E}">
        <p14:creationId xmlns:p14="http://schemas.microsoft.com/office/powerpoint/2010/main" val="9540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92E7E0-3895-724F-A70F-A6786932E3A4}" type="slidenum">
              <a:rPr lang="nl-NL" smtClean="0">
                <a:solidFill>
                  <a:prstClr val="black"/>
                </a:solidFill>
                <a:latin typeface="Calibri"/>
              </a:rPr>
              <a:pPr/>
              <a:t>15</a:t>
            </a:fld>
            <a:endParaRPr lang="nl-NL">
              <a:solidFill>
                <a:prstClr val="black"/>
              </a:solidFill>
              <a:latin typeface="Calibri"/>
            </a:endParaRPr>
          </a:p>
        </p:txBody>
      </p:sp>
    </p:spTree>
    <p:extLst>
      <p:ext uri="{BB962C8B-B14F-4D97-AF65-F5344CB8AC3E}">
        <p14:creationId xmlns:p14="http://schemas.microsoft.com/office/powerpoint/2010/main" val="9540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92E7E0-3895-724F-A70F-A6786932E3A4}" type="slidenum">
              <a:rPr lang="nl-NL" smtClean="0">
                <a:solidFill>
                  <a:prstClr val="black"/>
                </a:solidFill>
                <a:latin typeface="Calibri"/>
              </a:rPr>
              <a:pPr/>
              <a:t>16</a:t>
            </a:fld>
            <a:endParaRPr lang="nl-NL">
              <a:solidFill>
                <a:prstClr val="black"/>
              </a:solidFill>
              <a:latin typeface="Calibri"/>
            </a:endParaRPr>
          </a:p>
        </p:txBody>
      </p:sp>
    </p:spTree>
    <p:extLst>
      <p:ext uri="{BB962C8B-B14F-4D97-AF65-F5344CB8AC3E}">
        <p14:creationId xmlns:p14="http://schemas.microsoft.com/office/powerpoint/2010/main" val="9540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0426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8390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8613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78372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1470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6832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15134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36505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12784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871038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7713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8359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944111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185591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122710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nl-NL" smtClean="0"/>
              <a:t>Titelstijl van model bewerken</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5" name="Footer Placeholder 4"/>
          <p:cNvSpPr>
            <a:spLocks noGrp="1"/>
          </p:cNvSpPr>
          <p:nvPr>
            <p:ph type="ftr" sz="quarter" idx="11"/>
          </p:nvPr>
        </p:nvSpPr>
        <p:spPr/>
        <p:txBody>
          <a:bodyPr/>
          <a:lstStyle/>
          <a:p>
            <a:endParaRPr lang="nl-NL">
              <a:solidFill>
                <a:srgbClr val="62BCE9"/>
              </a:solidFill>
              <a:latin typeface="Calisto MT"/>
            </a:endParaRPr>
          </a:p>
        </p:txBody>
      </p:sp>
      <p:sp>
        <p:nvSpPr>
          <p:cNvPr id="6" name="Slide Number Placeholder 5"/>
          <p:cNvSpPr>
            <a:spLocks noGrp="1"/>
          </p:cNvSpPr>
          <p:nvPr>
            <p:ph type="sldNum" sz="quarter" idx="12"/>
          </p:nvPr>
        </p:nvSpPr>
        <p:spPr/>
        <p:txBody>
          <a:bodyPr/>
          <a:lstStyle/>
          <a:p>
            <a:fld id="{D739C4FB-7D33-419B-8833-D1372BFD11C8}" type="slidenum">
              <a:rPr lang="en-US" smtClean="0">
                <a:solidFill>
                  <a:srgbClr val="62BCE9"/>
                </a:solidFill>
                <a:latin typeface="Calisto MT"/>
              </a:rPr>
              <a:pPr/>
              <a:t>‹nr.›</a:t>
            </a:fld>
            <a:endParaRPr lang="en-US">
              <a:solidFill>
                <a:srgbClr val="62BCE9"/>
              </a:solidFill>
              <a:latin typeface="Calisto MT"/>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57922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5" name="Footer Placeholder 4"/>
          <p:cNvSpPr>
            <a:spLocks noGrp="1"/>
          </p:cNvSpPr>
          <p:nvPr>
            <p:ph type="ftr" sz="quarter" idx="11"/>
          </p:nvPr>
        </p:nvSpPr>
        <p:spPr/>
        <p:txBody>
          <a:bodyPr/>
          <a:lstStyle/>
          <a:p>
            <a:endParaRPr lang="nl-NL">
              <a:solidFill>
                <a:srgbClr val="62BCE9"/>
              </a:solidFill>
              <a:latin typeface="Calisto MT"/>
            </a:endParaRPr>
          </a:p>
        </p:txBody>
      </p:sp>
      <p:sp>
        <p:nvSpPr>
          <p:cNvPr id="6" name="Slide Number Placeholder 5"/>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172765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dia met 3 afbeeldinge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nl-NL" smtClean="0"/>
              <a:t>Titelstijl van model bewerken</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5" name="Footer Placeholder 4"/>
          <p:cNvSpPr>
            <a:spLocks noGrp="1"/>
          </p:cNvSpPr>
          <p:nvPr>
            <p:ph type="ftr" sz="quarter" idx="11"/>
          </p:nvPr>
        </p:nvSpPr>
        <p:spPr/>
        <p:txBody>
          <a:bodyPr/>
          <a:lstStyle/>
          <a:p>
            <a:endParaRPr lang="nl-NL">
              <a:solidFill>
                <a:srgbClr val="62BCE9"/>
              </a:solidFill>
              <a:latin typeface="Calisto MT"/>
            </a:endParaRPr>
          </a:p>
        </p:txBody>
      </p:sp>
      <p:sp>
        <p:nvSpPr>
          <p:cNvPr id="6" name="Slide Number Placeholder 5"/>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extLst>
      <p:ext uri="{BB962C8B-B14F-4D97-AF65-F5344CB8AC3E}">
        <p14:creationId xmlns:p14="http://schemas.microsoft.com/office/powerpoint/2010/main" val="715101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nl-NL" smtClean="0"/>
              <a:t>Titelstijl van model bewerken</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5" name="Footer Placeholder 4"/>
          <p:cNvSpPr>
            <a:spLocks noGrp="1"/>
          </p:cNvSpPr>
          <p:nvPr>
            <p:ph type="ftr" sz="quarter" idx="11"/>
          </p:nvPr>
        </p:nvSpPr>
        <p:spPr/>
        <p:txBody>
          <a:bodyPr/>
          <a:lstStyle/>
          <a:p>
            <a:endParaRPr lang="nl-NL">
              <a:solidFill>
                <a:srgbClr val="62BCE9"/>
              </a:solidFill>
              <a:latin typeface="Calisto MT"/>
            </a:endParaRPr>
          </a:p>
        </p:txBody>
      </p:sp>
      <p:sp>
        <p:nvSpPr>
          <p:cNvPr id="6" name="Slide Number Placeholder 5"/>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3620700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nl-NL" smtClean="0"/>
              <a:t>Titelstijl van model bewerken</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6" name="Footer Placeholder 5"/>
          <p:cNvSpPr>
            <a:spLocks noGrp="1"/>
          </p:cNvSpPr>
          <p:nvPr>
            <p:ph type="ftr" sz="quarter" idx="11"/>
          </p:nvPr>
        </p:nvSpPr>
        <p:spPr/>
        <p:txBody>
          <a:bodyPr/>
          <a:lstStyle/>
          <a:p>
            <a:endParaRPr lang="nl-NL">
              <a:solidFill>
                <a:srgbClr val="62BCE9"/>
              </a:solidFill>
              <a:latin typeface="Calisto MT"/>
            </a:endParaRPr>
          </a:p>
        </p:txBody>
      </p:sp>
      <p:sp>
        <p:nvSpPr>
          <p:cNvPr id="7" name="Slide Number Placeholder 6"/>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803909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nl-NL" smtClean="0"/>
              <a:t>Titelstijl van model bewerken</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7" name="Date Placeholder 6"/>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8" name="Footer Placeholder 7"/>
          <p:cNvSpPr>
            <a:spLocks noGrp="1"/>
          </p:cNvSpPr>
          <p:nvPr>
            <p:ph type="ftr" sz="quarter" idx="11"/>
          </p:nvPr>
        </p:nvSpPr>
        <p:spPr/>
        <p:txBody>
          <a:bodyPr/>
          <a:lstStyle/>
          <a:p>
            <a:endParaRPr lang="nl-NL">
              <a:solidFill>
                <a:srgbClr val="62BCE9"/>
              </a:solidFill>
              <a:latin typeface="Calisto MT"/>
            </a:endParaRPr>
          </a:p>
        </p:txBody>
      </p:sp>
      <p:sp>
        <p:nvSpPr>
          <p:cNvPr id="9" name="Slide Number Placeholder 8"/>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171628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Date Placeholder 2"/>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4" name="Footer Placeholder 3"/>
          <p:cNvSpPr>
            <a:spLocks noGrp="1"/>
          </p:cNvSpPr>
          <p:nvPr>
            <p:ph type="ftr" sz="quarter" idx="11"/>
          </p:nvPr>
        </p:nvSpPr>
        <p:spPr/>
        <p:txBody>
          <a:bodyPr/>
          <a:lstStyle/>
          <a:p>
            <a:endParaRPr lang="nl-NL">
              <a:solidFill>
                <a:srgbClr val="62BCE9"/>
              </a:solidFill>
              <a:latin typeface="Calisto MT"/>
            </a:endParaRPr>
          </a:p>
        </p:txBody>
      </p:sp>
      <p:sp>
        <p:nvSpPr>
          <p:cNvPr id="5" name="Slide Number Placeholder 4"/>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spTree>
    <p:extLst>
      <p:ext uri="{BB962C8B-B14F-4D97-AF65-F5344CB8AC3E}">
        <p14:creationId xmlns:p14="http://schemas.microsoft.com/office/powerpoint/2010/main" val="334222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734520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3" name="Footer Placeholder 2"/>
          <p:cNvSpPr>
            <a:spLocks noGrp="1"/>
          </p:cNvSpPr>
          <p:nvPr>
            <p:ph type="ftr" sz="quarter" idx="11"/>
          </p:nvPr>
        </p:nvSpPr>
        <p:spPr/>
        <p:txBody>
          <a:bodyPr/>
          <a:lstStyle/>
          <a:p>
            <a:endParaRPr lang="nl-NL">
              <a:solidFill>
                <a:srgbClr val="62BCE9"/>
              </a:solidFill>
              <a:latin typeface="Calisto MT"/>
            </a:endParaRPr>
          </a:p>
        </p:txBody>
      </p:sp>
      <p:sp>
        <p:nvSpPr>
          <p:cNvPr id="4" name="Slide Number Placeholder 3"/>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spTree>
    <p:extLst>
      <p:ext uri="{BB962C8B-B14F-4D97-AF65-F5344CB8AC3E}">
        <p14:creationId xmlns:p14="http://schemas.microsoft.com/office/powerpoint/2010/main" val="452961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nl-NL" smtClean="0"/>
              <a:t>Titelstijl van model bewerken</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6" name="Footer Placeholder 5"/>
          <p:cNvSpPr>
            <a:spLocks noGrp="1"/>
          </p:cNvSpPr>
          <p:nvPr>
            <p:ph type="ftr" sz="quarter" idx="11"/>
          </p:nvPr>
        </p:nvSpPr>
        <p:spPr/>
        <p:txBody>
          <a:bodyPr/>
          <a:lstStyle/>
          <a:p>
            <a:endParaRPr lang="nl-NL">
              <a:solidFill>
                <a:srgbClr val="62BCE9"/>
              </a:solidFill>
              <a:latin typeface="Calisto MT"/>
            </a:endParaRPr>
          </a:p>
        </p:txBody>
      </p:sp>
      <p:sp>
        <p:nvSpPr>
          <p:cNvPr id="7" name="Slide Number Placeholder 6"/>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4124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nl-NL" smtClean="0"/>
              <a:t>Titelstijl van model bewerken</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6" name="Footer Placeholder 5"/>
          <p:cNvSpPr>
            <a:spLocks noGrp="1"/>
          </p:cNvSpPr>
          <p:nvPr>
            <p:ph type="ftr" sz="quarter" idx="11"/>
          </p:nvPr>
        </p:nvSpPr>
        <p:spPr/>
        <p:txBody>
          <a:bodyPr/>
          <a:lstStyle/>
          <a:p>
            <a:endParaRPr lang="nl-NL">
              <a:solidFill>
                <a:srgbClr val="62BCE9"/>
              </a:solidFill>
              <a:latin typeface="Calisto MT"/>
            </a:endParaRPr>
          </a:p>
        </p:txBody>
      </p:sp>
      <p:sp>
        <p:nvSpPr>
          <p:cNvPr id="7" name="Slide Number Placeholder 6"/>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extLst>
      <p:ext uri="{BB962C8B-B14F-4D97-AF65-F5344CB8AC3E}">
        <p14:creationId xmlns:p14="http://schemas.microsoft.com/office/powerpoint/2010/main" val="3533409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boven bijschrift">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nl-NL" smtClean="0"/>
              <a:t>Titelstijl van model bewerken</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6" name="Footer Placeholder 5"/>
          <p:cNvSpPr>
            <a:spLocks noGrp="1"/>
          </p:cNvSpPr>
          <p:nvPr>
            <p:ph type="ftr" sz="quarter" idx="11"/>
          </p:nvPr>
        </p:nvSpPr>
        <p:spPr/>
        <p:txBody>
          <a:bodyPr/>
          <a:lstStyle/>
          <a:p>
            <a:endParaRPr lang="nl-NL">
              <a:solidFill>
                <a:srgbClr val="62BCE9"/>
              </a:solidFill>
              <a:latin typeface="Calisto MT"/>
            </a:endParaRPr>
          </a:p>
        </p:txBody>
      </p:sp>
      <p:sp>
        <p:nvSpPr>
          <p:cNvPr id="7" name="Slide Number Placeholder 6"/>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extLst>
      <p:ext uri="{BB962C8B-B14F-4D97-AF65-F5344CB8AC3E}">
        <p14:creationId xmlns:p14="http://schemas.microsoft.com/office/powerpoint/2010/main" val="394376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2 afbeeldingen bovenbijschrift">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nl-NL" smtClean="0"/>
              <a:t>Titelstijl van model bewerken</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6" name="Footer Placeholder 5"/>
          <p:cNvSpPr>
            <a:spLocks noGrp="1"/>
          </p:cNvSpPr>
          <p:nvPr>
            <p:ph type="ftr" sz="quarter" idx="11"/>
          </p:nvPr>
        </p:nvSpPr>
        <p:spPr/>
        <p:txBody>
          <a:bodyPr/>
          <a:lstStyle/>
          <a:p>
            <a:endParaRPr lang="nl-NL">
              <a:solidFill>
                <a:srgbClr val="62BCE9"/>
              </a:solidFill>
              <a:latin typeface="Calisto MT"/>
            </a:endParaRPr>
          </a:p>
        </p:txBody>
      </p:sp>
      <p:sp>
        <p:nvSpPr>
          <p:cNvPr id="7" name="Slide Number Placeholder 6"/>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extLst>
      <p:ext uri="{BB962C8B-B14F-4D97-AF65-F5344CB8AC3E}">
        <p14:creationId xmlns:p14="http://schemas.microsoft.com/office/powerpoint/2010/main" val="1596430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afbeeldingen met bijschrift">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6" name="Footer Placeholder 5"/>
          <p:cNvSpPr>
            <a:spLocks noGrp="1"/>
          </p:cNvSpPr>
          <p:nvPr>
            <p:ph type="ftr" sz="quarter" idx="11"/>
          </p:nvPr>
        </p:nvSpPr>
        <p:spPr/>
        <p:txBody>
          <a:bodyPr/>
          <a:lstStyle/>
          <a:p>
            <a:endParaRPr lang="nl-NL">
              <a:solidFill>
                <a:srgbClr val="62BCE9"/>
              </a:solidFill>
              <a:latin typeface="Calisto MT"/>
            </a:endParaRPr>
          </a:p>
        </p:txBody>
      </p:sp>
      <p:sp>
        <p:nvSpPr>
          <p:cNvPr id="7" name="Slide Number Placeholder 6"/>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nl-NL" smtClean="0"/>
              <a:t>Titelstijl van model bewerken</a:t>
            </a:r>
            <a:endParaRPr dirty="0"/>
          </a:p>
        </p:txBody>
      </p:sp>
    </p:spTree>
    <p:extLst>
      <p:ext uri="{BB962C8B-B14F-4D97-AF65-F5344CB8AC3E}">
        <p14:creationId xmlns:p14="http://schemas.microsoft.com/office/powerpoint/2010/main" val="3228414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afbeeldingen met bijschrift">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6" name="Footer Placeholder 5"/>
          <p:cNvSpPr>
            <a:spLocks noGrp="1"/>
          </p:cNvSpPr>
          <p:nvPr>
            <p:ph type="ftr" sz="quarter" idx="11"/>
          </p:nvPr>
        </p:nvSpPr>
        <p:spPr/>
        <p:txBody>
          <a:bodyPr/>
          <a:lstStyle/>
          <a:p>
            <a:endParaRPr lang="nl-NL">
              <a:solidFill>
                <a:srgbClr val="62BCE9"/>
              </a:solidFill>
              <a:latin typeface="Calisto MT"/>
            </a:endParaRPr>
          </a:p>
        </p:txBody>
      </p:sp>
      <p:sp>
        <p:nvSpPr>
          <p:cNvPr id="7" name="Slide Number Placeholder 6"/>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nl-NL" smtClean="0"/>
              <a:t>Titelstijl van model bewerken</a:t>
            </a:r>
            <a:endParaRPr/>
          </a:p>
        </p:txBody>
      </p:sp>
    </p:spTree>
    <p:extLst>
      <p:ext uri="{BB962C8B-B14F-4D97-AF65-F5344CB8AC3E}">
        <p14:creationId xmlns:p14="http://schemas.microsoft.com/office/powerpoint/2010/main" val="4084506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5" name="Footer Placeholder 4"/>
          <p:cNvSpPr>
            <a:spLocks noGrp="1"/>
          </p:cNvSpPr>
          <p:nvPr>
            <p:ph type="ftr" sz="quarter" idx="11"/>
          </p:nvPr>
        </p:nvSpPr>
        <p:spPr/>
        <p:txBody>
          <a:bodyPr/>
          <a:lstStyle/>
          <a:p>
            <a:endParaRPr lang="nl-NL">
              <a:solidFill>
                <a:srgbClr val="62BCE9"/>
              </a:solidFill>
              <a:latin typeface="Calisto MT"/>
            </a:endParaRPr>
          </a:p>
        </p:txBody>
      </p:sp>
      <p:sp>
        <p:nvSpPr>
          <p:cNvPr id="6" name="Slide Number Placeholder 5"/>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1236587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nl-NL" smtClean="0"/>
              <a:t>Titelstijl van model bewerken</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5" name="Footer Placeholder 4"/>
          <p:cNvSpPr>
            <a:spLocks noGrp="1"/>
          </p:cNvSpPr>
          <p:nvPr>
            <p:ph type="ftr" sz="quarter" idx="11"/>
          </p:nvPr>
        </p:nvSpPr>
        <p:spPr/>
        <p:txBody>
          <a:bodyPr/>
          <a:lstStyle/>
          <a:p>
            <a:endParaRPr lang="nl-NL">
              <a:solidFill>
                <a:srgbClr val="62BCE9"/>
              </a:solidFill>
              <a:latin typeface="Calisto MT"/>
            </a:endParaRPr>
          </a:p>
        </p:txBody>
      </p:sp>
      <p:sp>
        <p:nvSpPr>
          <p:cNvPr id="6" name="Slide Number Placeholder 5"/>
          <p:cNvSpPr>
            <a:spLocks noGrp="1"/>
          </p:cNvSpPr>
          <p:nvPr>
            <p:ph type="sldNum" sz="quarter" idx="12"/>
          </p:nvPr>
        </p:nvSpPr>
        <p:spPr/>
        <p:txBody>
          <a:body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extLst>
      <p:ext uri="{BB962C8B-B14F-4D97-AF65-F5344CB8AC3E}">
        <p14:creationId xmlns:p14="http://schemas.microsoft.com/office/powerpoint/2010/main" val="282836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025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657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60195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2445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55577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9278255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theme" Target="../theme/theme3.xml"/><Relationship Id="rId18"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3268B-2E44-CA40-BE3D-881D505EB6D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645889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4C569-86ED-9645-887A-7513BBA9F983}" type="datetimeFigureOut">
              <a:rPr lang="nl-NL">
                <a:solidFill>
                  <a:prstClr val="black">
                    <a:tint val="75000"/>
                  </a:prstClr>
                </a:solidFill>
                <a:latin typeface="Calibri"/>
              </a:rPr>
              <a:pPr/>
              <a:t>15-03-18</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87711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nl-NL">
              <a:solidFill>
                <a:srgbClr val="62BCE9"/>
              </a:solidFill>
              <a:latin typeface="Calisto MT"/>
            </a:endParaRP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nl-NL" smtClean="0"/>
              <a:t>Titelstijl van model bewerken</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4FD94300-2067-6648-B55B-BA0A1ED0FD51}" type="datetimeFigureOut">
              <a:rPr lang="nl-NL" smtClean="0">
                <a:solidFill>
                  <a:srgbClr val="62BCE9"/>
                </a:solidFill>
                <a:latin typeface="Calisto MT"/>
              </a:rPr>
              <a:pPr/>
              <a:t>15-03-18</a:t>
            </a:fld>
            <a:endParaRPr lang="nl-NL">
              <a:solidFill>
                <a:srgbClr val="62BCE9"/>
              </a:solidFill>
              <a:latin typeface="Calisto MT"/>
            </a:endParaRP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E3CCDAC9-F27A-F24C-82C0-F75EC17903A2}" type="slidenum">
              <a:rPr lang="nl-NL" smtClean="0">
                <a:solidFill>
                  <a:srgbClr val="62BCE9"/>
                </a:solidFill>
                <a:latin typeface="Calisto MT"/>
              </a:rPr>
              <a:pPr/>
              <a:t>‹nr.›</a:t>
            </a:fld>
            <a:endParaRPr lang="nl-NL">
              <a:solidFill>
                <a:srgbClr val="62BCE9"/>
              </a:solidFill>
              <a:latin typeface="Calisto MT"/>
            </a:endParaRPr>
          </a:p>
        </p:txBody>
      </p:sp>
    </p:spTree>
    <p:extLst>
      <p:ext uri="{BB962C8B-B14F-4D97-AF65-F5344CB8AC3E}">
        <p14:creationId xmlns:p14="http://schemas.microsoft.com/office/powerpoint/2010/main" val="5120863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hyperlink" Target="http://www.understandchristianity.com/timelines/paul-first-second-missionary-journey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2D13"/>
        </a:solidFill>
        <a:effectLst/>
      </p:bgPr>
    </p:bg>
    <p:spTree>
      <p:nvGrpSpPr>
        <p:cNvPr id="1" name=""/>
        <p:cNvGrpSpPr/>
        <p:nvPr/>
      </p:nvGrpSpPr>
      <p:grpSpPr>
        <a:xfrm>
          <a:off x="0" y="0"/>
          <a:ext cx="0" cy="0"/>
          <a:chOff x="0" y="0"/>
          <a:chExt cx="0" cy="0"/>
        </a:xfrm>
      </p:grpSpPr>
      <p:pic>
        <p:nvPicPr>
          <p:cNvPr id="4" name="Tijdelijke aanduiding voor inhoud 3" descr="22046601_703852299805139_4910940739195953207_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75" r="-424"/>
          <a:stretch/>
        </p:blipFill>
        <p:spPr>
          <a:xfrm>
            <a:off x="-108520" y="1196752"/>
            <a:ext cx="9318217" cy="4619006"/>
          </a:xfrm>
        </p:spPr>
      </p:pic>
      <p:sp>
        <p:nvSpPr>
          <p:cNvPr id="3" name="Rechthoek 2"/>
          <p:cNvSpPr/>
          <p:nvPr/>
        </p:nvSpPr>
        <p:spPr>
          <a:xfrm>
            <a:off x="2286000" y="5940423"/>
            <a:ext cx="4572000" cy="747897"/>
          </a:xfrm>
          <a:prstGeom prst="rect">
            <a:avLst/>
          </a:prstGeom>
        </p:spPr>
        <p:txBody>
          <a:bodyPr>
            <a:spAutoFit/>
          </a:bodyPr>
          <a:lstStyle/>
          <a:p>
            <a:pPr algn="ctr">
              <a:lnSpc>
                <a:spcPct val="120000"/>
              </a:lnSpc>
            </a:pPr>
            <a:r>
              <a:rPr lang="nl-NL" dirty="0">
                <a:solidFill>
                  <a:schemeClr val="bg2">
                    <a:lumMod val="75000"/>
                  </a:schemeClr>
                </a:solidFill>
                <a:latin typeface="Roboto Regular"/>
                <a:cs typeface="Roboto Regular"/>
              </a:rPr>
              <a:t>Geestelijke Groei-</a:t>
            </a:r>
            <a:r>
              <a:rPr lang="nl-NL" dirty="0" smtClean="0">
                <a:solidFill>
                  <a:schemeClr val="bg2">
                    <a:lumMod val="75000"/>
                  </a:schemeClr>
                </a:solidFill>
                <a:latin typeface="Roboto Regular"/>
                <a:cs typeface="Roboto Regular"/>
              </a:rPr>
              <a:t>avond </a:t>
            </a:r>
            <a:r>
              <a:rPr lang="nl-NL" dirty="0" err="1" smtClean="0">
                <a:solidFill>
                  <a:schemeClr val="bg2">
                    <a:lumMod val="75000"/>
                  </a:schemeClr>
                </a:solidFill>
                <a:latin typeface="Roboto Regular"/>
                <a:cs typeface="Roboto Regular"/>
              </a:rPr>
              <a:t>Bommelerwaard</a:t>
            </a:r>
            <a:endParaRPr lang="nl-NL" dirty="0">
              <a:solidFill>
                <a:schemeClr val="bg2">
                  <a:lumMod val="75000"/>
                </a:schemeClr>
              </a:solidFill>
              <a:latin typeface="Roboto Regular"/>
              <a:cs typeface="Roboto Regular"/>
            </a:endParaRPr>
          </a:p>
          <a:p>
            <a:pPr algn="ctr">
              <a:lnSpc>
                <a:spcPct val="120000"/>
              </a:lnSpc>
            </a:pPr>
            <a:r>
              <a:rPr lang="nl-NL" dirty="0" smtClean="0">
                <a:solidFill>
                  <a:schemeClr val="bg2">
                    <a:lumMod val="75000"/>
                  </a:schemeClr>
                </a:solidFill>
                <a:latin typeface="Roboto Regular"/>
                <a:cs typeface="Roboto Regular"/>
              </a:rPr>
              <a:t>15 maart 2018</a:t>
            </a:r>
            <a:endParaRPr lang="nl-NL" dirty="0">
              <a:solidFill>
                <a:schemeClr val="bg2">
                  <a:lumMod val="75000"/>
                </a:schemeClr>
              </a:solidFill>
              <a:latin typeface="Roboto Regular"/>
              <a:cs typeface="Roboto Regular"/>
            </a:endParaRPr>
          </a:p>
        </p:txBody>
      </p:sp>
      <p:sp>
        <p:nvSpPr>
          <p:cNvPr id="2" name="Tekstvak 1"/>
          <p:cNvSpPr txBox="1"/>
          <p:nvPr/>
        </p:nvSpPr>
        <p:spPr>
          <a:xfrm>
            <a:off x="117398" y="1228500"/>
            <a:ext cx="5712652" cy="2022605"/>
          </a:xfrm>
          <a:prstGeom prst="rect">
            <a:avLst/>
          </a:prstGeom>
          <a:noFill/>
        </p:spPr>
        <p:txBody>
          <a:bodyPr wrap="none" rtlCol="0">
            <a:spAutoFit/>
          </a:bodyPr>
          <a:lstStyle/>
          <a:p>
            <a:pPr>
              <a:lnSpc>
                <a:spcPct val="120000"/>
              </a:lnSpc>
            </a:pPr>
            <a:r>
              <a:rPr lang="nl-NL" sz="5300" b="1" i="1" cap="small" dirty="0" smtClean="0">
                <a:ln w="1905">
                  <a:solidFill>
                    <a:srgbClr val="472B05"/>
                  </a:solidFill>
                </a:ln>
                <a:gradFill flip="none" rotWithShape="1">
                  <a:gsLst>
                    <a:gs pos="0">
                      <a:srgbClr val="B84DB5"/>
                    </a:gs>
                    <a:gs pos="100000">
                      <a:srgbClr val="FFFFFF"/>
                    </a:gs>
                    <a:gs pos="74000">
                      <a:schemeClr val="tx1">
                        <a:lumMod val="50000"/>
                        <a:lumOff val="50000"/>
                      </a:schemeClr>
                    </a:gs>
                  </a:gsLst>
                  <a:path path="circle">
                    <a:fillToRect r="100000" b="100000"/>
                  </a:path>
                  <a:tileRect l="-100000" t="-100000"/>
                </a:gradFill>
                <a:effectLst>
                  <a:innerShdw blurRad="69850" dist="43180" dir="5400000">
                    <a:srgbClr val="000000">
                      <a:alpha val="65000"/>
                    </a:srgbClr>
                  </a:innerShdw>
                </a:effectLst>
                <a:latin typeface="Roboto Regular"/>
                <a:cs typeface="Roboto Regular"/>
              </a:rPr>
              <a:t>Het Evangelie</a:t>
            </a:r>
          </a:p>
          <a:p>
            <a:pPr>
              <a:lnSpc>
                <a:spcPct val="120000"/>
              </a:lnSpc>
            </a:pPr>
            <a:r>
              <a:rPr lang="nl-NL" sz="5300" b="1" i="1" cap="small" dirty="0" smtClean="0">
                <a:ln w="1905">
                  <a:solidFill>
                    <a:srgbClr val="472B05"/>
                  </a:solidFill>
                </a:ln>
                <a:gradFill flip="none" rotWithShape="1">
                  <a:gsLst>
                    <a:gs pos="0">
                      <a:srgbClr val="B84DB5"/>
                    </a:gs>
                    <a:gs pos="100000">
                      <a:srgbClr val="FFFFFF"/>
                    </a:gs>
                    <a:gs pos="74000">
                      <a:schemeClr val="tx1">
                        <a:lumMod val="50000"/>
                        <a:lumOff val="50000"/>
                      </a:schemeClr>
                    </a:gs>
                  </a:gsLst>
                  <a:path path="circle">
                    <a:fillToRect r="100000" b="100000"/>
                  </a:path>
                  <a:tileRect l="-100000" t="-100000"/>
                </a:gradFill>
                <a:effectLst>
                  <a:innerShdw blurRad="69850" dist="43180" dir="5400000">
                    <a:srgbClr val="000000">
                      <a:alpha val="65000"/>
                    </a:srgbClr>
                  </a:innerShdw>
                </a:effectLst>
                <a:latin typeface="Roboto Regular"/>
                <a:cs typeface="Roboto Regular"/>
              </a:rPr>
              <a:t>en onze afgoden</a:t>
            </a:r>
            <a:endParaRPr lang="nl-NL" sz="5300" b="1" i="1" cap="small" dirty="0">
              <a:ln w="1905">
                <a:solidFill>
                  <a:srgbClr val="472B05"/>
                </a:solidFill>
              </a:ln>
              <a:gradFill flip="none" rotWithShape="1">
                <a:gsLst>
                  <a:gs pos="0">
                    <a:srgbClr val="B84DB5"/>
                  </a:gs>
                  <a:gs pos="100000">
                    <a:srgbClr val="FFFFFF"/>
                  </a:gs>
                  <a:gs pos="74000">
                    <a:schemeClr val="tx1">
                      <a:lumMod val="50000"/>
                      <a:lumOff val="50000"/>
                    </a:schemeClr>
                  </a:gs>
                </a:gsLst>
                <a:path path="circle">
                  <a:fillToRect r="100000" b="100000"/>
                </a:path>
                <a:tileRect l="-100000" t="-100000"/>
              </a:gradFill>
              <a:effectLst>
                <a:innerShdw blurRad="69850" dist="43180" dir="5400000">
                  <a:srgbClr val="000000">
                    <a:alpha val="65000"/>
                  </a:srgbClr>
                </a:innerShdw>
              </a:effectLst>
              <a:latin typeface="Roboto Regular"/>
              <a:cs typeface="Roboto Regular"/>
            </a:endParaRPr>
          </a:p>
        </p:txBody>
      </p:sp>
      <p:sp>
        <p:nvSpPr>
          <p:cNvPr id="6" name="Afgeronde rechthoek 5"/>
          <p:cNvSpPr/>
          <p:nvPr/>
        </p:nvSpPr>
        <p:spPr>
          <a:xfrm>
            <a:off x="5207000" y="3221055"/>
            <a:ext cx="2965400" cy="883532"/>
          </a:xfrm>
          <a:prstGeom prst="roundRect">
            <a:avLst/>
          </a:prstGeom>
          <a:ln w="3175" cmpd="sng">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3200" dirty="0" smtClean="0"/>
              <a:t>Hand. 14:8-20</a:t>
            </a:r>
            <a:endParaRPr lang="nl-NL" sz="3200" dirty="0"/>
          </a:p>
        </p:txBody>
      </p:sp>
    </p:spTree>
    <p:extLst>
      <p:ext uri="{BB962C8B-B14F-4D97-AF65-F5344CB8AC3E}">
        <p14:creationId xmlns:p14="http://schemas.microsoft.com/office/powerpoint/2010/main" val="1437113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472B05"/>
                </a:solidFill>
                <a:latin typeface="Roboto Regular"/>
                <a:cs typeface="Roboto Regular"/>
              </a:rPr>
              <a:t>3. Wat zijn de afgoden in onze cultuur en in ons leven?</a:t>
            </a:r>
            <a:endParaRPr lang="nl-NL" dirty="0">
              <a:latin typeface="Roboto Regular"/>
              <a:cs typeface="Roboto Regular"/>
            </a:endParaRPr>
          </a:p>
        </p:txBody>
      </p:sp>
      <p:sp>
        <p:nvSpPr>
          <p:cNvPr id="3" name="Tijdelijke aanduiding voor inhoud 2"/>
          <p:cNvSpPr>
            <a:spLocks noGrp="1"/>
          </p:cNvSpPr>
          <p:nvPr>
            <p:ph idx="1"/>
          </p:nvPr>
        </p:nvSpPr>
        <p:spPr>
          <a:xfrm>
            <a:off x="177800" y="1697920"/>
            <a:ext cx="8229600" cy="4525963"/>
          </a:xfrm>
        </p:spPr>
        <p:txBody>
          <a:bodyPr>
            <a:normAutofit/>
          </a:bodyPr>
          <a:lstStyle/>
          <a:p>
            <a:pPr>
              <a:lnSpc>
                <a:spcPct val="120000"/>
              </a:lnSpc>
            </a:pPr>
            <a:r>
              <a:rPr lang="nl-NL" sz="2300" u="sng" dirty="0" smtClean="0">
                <a:solidFill>
                  <a:srgbClr val="472B05"/>
                </a:solidFill>
                <a:latin typeface="Roboto Regular"/>
                <a:cs typeface="Roboto Regular"/>
              </a:rPr>
              <a:t>In onze cultuur:</a:t>
            </a:r>
          </a:p>
          <a:p>
            <a:pPr lvl="1">
              <a:lnSpc>
                <a:spcPct val="120000"/>
              </a:lnSpc>
            </a:pPr>
            <a:r>
              <a:rPr lang="nl-NL" sz="1900" dirty="0" smtClean="0">
                <a:solidFill>
                  <a:srgbClr val="472B05"/>
                </a:solidFill>
                <a:latin typeface="Roboto Regular"/>
                <a:cs typeface="Roboto Regular"/>
              </a:rPr>
              <a:t>Probeer er met elkaar 3 te vinden.</a:t>
            </a:r>
          </a:p>
          <a:p>
            <a:pPr marL="457200" lvl="1" indent="0">
              <a:lnSpc>
                <a:spcPct val="120000"/>
              </a:lnSpc>
              <a:buNone/>
            </a:pPr>
            <a:endParaRPr lang="nl-NL" sz="1900" dirty="0" smtClean="0">
              <a:solidFill>
                <a:srgbClr val="472B05"/>
              </a:solidFill>
              <a:latin typeface="Roboto Regular"/>
              <a:cs typeface="Roboto Regular"/>
            </a:endParaRPr>
          </a:p>
          <a:p>
            <a:pPr>
              <a:lnSpc>
                <a:spcPct val="120000"/>
              </a:lnSpc>
            </a:pPr>
            <a:r>
              <a:rPr lang="nl-NL" sz="2300" u="sng" dirty="0" smtClean="0">
                <a:solidFill>
                  <a:srgbClr val="472B05"/>
                </a:solidFill>
                <a:latin typeface="Roboto Regular"/>
                <a:cs typeface="Roboto Regular"/>
              </a:rPr>
              <a:t>In ons leven:</a:t>
            </a:r>
          </a:p>
          <a:p>
            <a:pPr marL="685800" lvl="1">
              <a:buFont typeface="Arial"/>
              <a:buChar char="•"/>
            </a:pPr>
            <a:r>
              <a:rPr lang="nl-NL" sz="1800" dirty="0" smtClean="0"/>
              <a:t> </a:t>
            </a:r>
            <a:r>
              <a:rPr lang="nl-NL" sz="1700" dirty="0" smtClean="0">
                <a:latin typeface="Roboto regular"/>
                <a:cs typeface="Roboto regular"/>
              </a:rPr>
              <a:t>werk</a:t>
            </a:r>
            <a:r>
              <a:rPr lang="nl-NL" sz="1700" dirty="0">
                <a:latin typeface="Roboto regular"/>
                <a:cs typeface="Roboto regular"/>
              </a:rPr>
              <a:t>, </a:t>
            </a:r>
            <a:r>
              <a:rPr lang="nl-NL" sz="1700" dirty="0" smtClean="0">
                <a:latin typeface="Roboto regular"/>
                <a:cs typeface="Roboto regular"/>
              </a:rPr>
              <a:t>carri</a:t>
            </a:r>
            <a:r>
              <a:rPr lang="nl-NL" sz="1700" dirty="0" smtClean="0">
                <a:latin typeface="Roboto regular"/>
                <a:cs typeface="Roboto regular"/>
              </a:rPr>
              <a:t>ère </a:t>
            </a:r>
          </a:p>
          <a:p>
            <a:pPr marL="685800" lvl="1">
              <a:buFont typeface="Arial"/>
              <a:buChar char="•"/>
            </a:pPr>
            <a:r>
              <a:rPr lang="nl-NL" sz="1700" dirty="0" smtClean="0">
                <a:latin typeface="Roboto regular"/>
                <a:cs typeface="Roboto regular"/>
              </a:rPr>
              <a:t> status</a:t>
            </a:r>
            <a:r>
              <a:rPr lang="nl-NL" sz="1700" dirty="0">
                <a:latin typeface="Roboto regular"/>
                <a:cs typeface="Roboto regular"/>
              </a:rPr>
              <a:t>, </a:t>
            </a:r>
            <a:r>
              <a:rPr lang="nl-NL" sz="1700" dirty="0" smtClean="0">
                <a:latin typeface="Roboto regular"/>
                <a:cs typeface="Roboto regular"/>
              </a:rPr>
              <a:t>populariteit, imago, reputatie</a:t>
            </a:r>
          </a:p>
          <a:p>
            <a:pPr marL="685800" lvl="1">
              <a:buFont typeface="Arial"/>
              <a:buChar char="•"/>
            </a:pPr>
            <a:r>
              <a:rPr lang="nl-NL" sz="1700" dirty="0" smtClean="0">
                <a:latin typeface="Roboto regular"/>
                <a:cs typeface="Roboto regular"/>
              </a:rPr>
              <a:t> succes</a:t>
            </a:r>
            <a:endParaRPr lang="nl-NL" sz="1700" dirty="0">
              <a:latin typeface="Roboto regular"/>
              <a:cs typeface="Roboto regular"/>
            </a:endParaRPr>
          </a:p>
          <a:p>
            <a:pPr marL="685800" lvl="1">
              <a:buFont typeface="Arial"/>
              <a:buChar char="•"/>
            </a:pPr>
            <a:r>
              <a:rPr lang="nl-NL" sz="1700" dirty="0" smtClean="0">
                <a:latin typeface="Roboto regular"/>
                <a:cs typeface="Roboto regular"/>
              </a:rPr>
              <a:t> sport</a:t>
            </a:r>
            <a:r>
              <a:rPr lang="nl-NL" sz="1700" dirty="0">
                <a:latin typeface="Roboto regular"/>
                <a:cs typeface="Roboto regular"/>
              </a:rPr>
              <a:t>, hobby's</a:t>
            </a:r>
          </a:p>
          <a:p>
            <a:pPr marL="685800" lvl="1">
              <a:buFont typeface="Arial"/>
              <a:buChar char="•"/>
            </a:pPr>
            <a:r>
              <a:rPr lang="nl-NL" sz="1700" dirty="0" smtClean="0">
                <a:latin typeface="Roboto regular"/>
                <a:cs typeface="Roboto regular"/>
              </a:rPr>
              <a:t> geld</a:t>
            </a:r>
            <a:r>
              <a:rPr lang="nl-NL" sz="1700" dirty="0">
                <a:latin typeface="Roboto regular"/>
                <a:cs typeface="Roboto regular"/>
              </a:rPr>
              <a:t>, huis, auto, andere </a:t>
            </a:r>
            <a:r>
              <a:rPr lang="nl-NL" sz="1700" dirty="0" smtClean="0">
                <a:latin typeface="Roboto regular"/>
                <a:cs typeface="Roboto regular"/>
              </a:rPr>
              <a:t>bezittingen</a:t>
            </a:r>
          </a:p>
          <a:p>
            <a:pPr lvl="1">
              <a:lnSpc>
                <a:spcPct val="120000"/>
              </a:lnSpc>
            </a:pPr>
            <a:endParaRPr lang="nl-NL" sz="1900" u="sng" dirty="0">
              <a:solidFill>
                <a:srgbClr val="472B05"/>
              </a:solidFill>
              <a:latin typeface="Roboto Regular"/>
              <a:cs typeface="Roboto Regular"/>
            </a:endParaRPr>
          </a:p>
        </p:txBody>
      </p:sp>
      <p:sp>
        <p:nvSpPr>
          <p:cNvPr id="4" name="Rechthoek 3"/>
          <p:cNvSpPr/>
          <p:nvPr/>
        </p:nvSpPr>
        <p:spPr>
          <a:xfrm>
            <a:off x="4457700" y="3427116"/>
            <a:ext cx="4889500" cy="1661993"/>
          </a:xfrm>
          <a:prstGeom prst="rect">
            <a:avLst/>
          </a:prstGeom>
        </p:spPr>
        <p:txBody>
          <a:bodyPr wrap="square">
            <a:spAutoFit/>
          </a:bodyPr>
          <a:lstStyle/>
          <a:p>
            <a:pPr marL="228600" indent="-285750">
              <a:buFont typeface="Arial"/>
              <a:buChar char="•"/>
            </a:pPr>
            <a:r>
              <a:rPr lang="nl-NL" sz="1700" dirty="0">
                <a:latin typeface="Calibri (Hoofdtekst)"/>
                <a:cs typeface="Calibri (Hoofdtekst)"/>
              </a:rPr>
              <a:t> seksueel genot </a:t>
            </a:r>
          </a:p>
          <a:p>
            <a:pPr marL="228600" indent="-285750">
              <a:buFont typeface="Arial"/>
              <a:buChar char="•"/>
            </a:pPr>
            <a:r>
              <a:rPr lang="nl-NL" sz="1700" dirty="0">
                <a:latin typeface="Calibri (Hoofdtekst)"/>
                <a:cs typeface="Calibri (Hoofdtekst)"/>
              </a:rPr>
              <a:t> </a:t>
            </a:r>
            <a:r>
              <a:rPr lang="nl-NL" sz="1700" dirty="0" smtClean="0">
                <a:latin typeface="Calibri (Hoofdtekst)"/>
                <a:cs typeface="Calibri (Hoofdtekst)"/>
              </a:rPr>
              <a:t>gezin, relaties, je contacten</a:t>
            </a:r>
            <a:endParaRPr lang="nl-NL" sz="1700" dirty="0">
              <a:latin typeface="Calibri (Hoofdtekst)"/>
              <a:cs typeface="Calibri (Hoofdtekst)"/>
            </a:endParaRPr>
          </a:p>
          <a:p>
            <a:pPr marL="228600" indent="-285750">
              <a:buFont typeface="Arial"/>
              <a:buChar char="•"/>
            </a:pPr>
            <a:r>
              <a:rPr lang="nl-NL" sz="1700" dirty="0">
                <a:latin typeface="Calibri (Hoofdtekst)"/>
                <a:cs typeface="Calibri (Hoofdtekst)"/>
              </a:rPr>
              <a:t> een bepaald persoon waar je alles van </a:t>
            </a:r>
            <a:r>
              <a:rPr lang="nl-NL" sz="1700" dirty="0" smtClean="0">
                <a:latin typeface="Calibri (Hoofdtekst)"/>
                <a:cs typeface="Calibri (Hoofdtekst)"/>
              </a:rPr>
              <a:t>	verwacht</a:t>
            </a:r>
            <a:endParaRPr lang="nl-NL" sz="1700" dirty="0">
              <a:latin typeface="Calibri (Hoofdtekst)"/>
              <a:cs typeface="Calibri (Hoofdtekst)"/>
            </a:endParaRPr>
          </a:p>
          <a:p>
            <a:pPr marL="228600" indent="-285750">
              <a:buFont typeface="Arial"/>
              <a:buChar char="•"/>
            </a:pPr>
            <a:r>
              <a:rPr lang="nl-NL" sz="1700" dirty="0">
                <a:latin typeface="Calibri (Hoofdtekst)"/>
                <a:cs typeface="Calibri (Hoofdtekst)"/>
              </a:rPr>
              <a:t> iets waar je aan verslaafd bent</a:t>
            </a:r>
          </a:p>
          <a:p>
            <a:pPr marL="228600" indent="-285750">
              <a:buFont typeface="Arial"/>
              <a:buChar char="•"/>
            </a:pPr>
            <a:r>
              <a:rPr lang="nl-NL" sz="1700" dirty="0">
                <a:latin typeface="Calibri (Hoofdtekst)"/>
                <a:cs typeface="Calibri (Hoofdtekst)"/>
              </a:rPr>
              <a:t> alles wat raakvlakken heeft met occultisme</a:t>
            </a:r>
            <a:endParaRPr lang="nl-NL" sz="1700" dirty="0">
              <a:latin typeface="Calibri (Hoofdtekst)"/>
              <a:cs typeface="Calibri (Hoofdtekst)"/>
            </a:endParaRPr>
          </a:p>
        </p:txBody>
      </p:sp>
    </p:spTree>
    <p:extLst>
      <p:ext uri="{BB962C8B-B14F-4D97-AF65-F5344CB8AC3E}">
        <p14:creationId xmlns:p14="http://schemas.microsoft.com/office/powerpoint/2010/main" val="128691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472B05"/>
                </a:solidFill>
                <a:latin typeface="Roboto Regular"/>
                <a:cs typeface="Roboto Regular"/>
              </a:rPr>
              <a:t>3. Wat zijn de afgoden in onze cultuur en in ons leven?</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marL="0" indent="0">
              <a:lnSpc>
                <a:spcPct val="120000"/>
              </a:lnSpc>
              <a:buNone/>
            </a:pPr>
            <a:r>
              <a:rPr lang="nl-NL" sz="2400" dirty="0" smtClean="0">
                <a:solidFill>
                  <a:srgbClr val="472B05"/>
                </a:solidFill>
                <a:latin typeface="Roboto Regular"/>
                <a:cs typeface="Roboto Regular"/>
              </a:rPr>
              <a:t>Hoe </a:t>
            </a:r>
            <a:r>
              <a:rPr lang="nl-NL" sz="2400" dirty="0" smtClean="0">
                <a:solidFill>
                  <a:srgbClr val="472B05"/>
                </a:solidFill>
                <a:latin typeface="Roboto Regular"/>
                <a:cs typeface="Roboto Regular"/>
              </a:rPr>
              <a:t>herken je ze? </a:t>
            </a:r>
            <a:r>
              <a:rPr lang="nl-NL" sz="2400" dirty="0" smtClean="0">
                <a:solidFill>
                  <a:srgbClr val="472B05"/>
                </a:solidFill>
                <a:latin typeface="Roboto Regular"/>
                <a:cs typeface="Roboto Regular"/>
              </a:rPr>
              <a:t>Hoe weet je welke afgoden jij (</a:t>
            </a:r>
            <a:r>
              <a:rPr lang="nl-NL" sz="2400" dirty="0" smtClean="0">
                <a:solidFill>
                  <a:srgbClr val="472B05"/>
                </a:solidFill>
                <a:latin typeface="Roboto Regular"/>
                <a:cs typeface="Roboto Regular"/>
              </a:rPr>
              <a:t>onbewust) </a:t>
            </a:r>
            <a:r>
              <a:rPr lang="nl-NL" sz="2400" dirty="0" smtClean="0">
                <a:solidFill>
                  <a:srgbClr val="472B05"/>
                </a:solidFill>
                <a:latin typeface="Roboto Regular"/>
                <a:cs typeface="Roboto Regular"/>
              </a:rPr>
              <a:t>aanbidt?</a:t>
            </a:r>
            <a:endParaRPr lang="nl-NL" sz="2400" dirty="0">
              <a:solidFill>
                <a:srgbClr val="472B05"/>
              </a:solidFill>
              <a:latin typeface="Roboto Regular"/>
              <a:cs typeface="Roboto Regular"/>
            </a:endParaRPr>
          </a:p>
          <a:p>
            <a:pPr marL="400050" lvl="1" indent="0">
              <a:lnSpc>
                <a:spcPct val="120000"/>
              </a:lnSpc>
              <a:buNone/>
            </a:pPr>
            <a:r>
              <a:rPr lang="nl-NL" sz="2000" dirty="0" smtClean="0">
                <a:solidFill>
                  <a:srgbClr val="472B05"/>
                </a:solidFill>
                <a:latin typeface="Roboto Regular"/>
                <a:cs typeface="Roboto Regular"/>
              </a:rPr>
              <a:t>1</a:t>
            </a:r>
            <a:r>
              <a:rPr lang="nl-NL" sz="2000" dirty="0">
                <a:solidFill>
                  <a:srgbClr val="472B05"/>
                </a:solidFill>
                <a:latin typeface="Roboto Regular"/>
                <a:cs typeface="Roboto Regular"/>
              </a:rPr>
              <a:t>) </a:t>
            </a:r>
            <a:r>
              <a:rPr lang="nl-NL" sz="2000" b="1" dirty="0">
                <a:solidFill>
                  <a:srgbClr val="472B05"/>
                </a:solidFill>
                <a:latin typeface="Roboto Regular"/>
                <a:cs typeface="Roboto Regular"/>
              </a:rPr>
              <a:t>dromen </a:t>
            </a:r>
            <a:r>
              <a:rPr lang="nl-NL" sz="2000" b="1" dirty="0">
                <a:solidFill>
                  <a:srgbClr val="472B05"/>
                </a:solidFill>
                <a:latin typeface="Roboto Regular"/>
                <a:cs typeface="Roboto Regular"/>
              </a:rPr>
              <a:t>en </a:t>
            </a:r>
            <a:r>
              <a:rPr lang="nl-NL" sz="2000" b="1" dirty="0">
                <a:solidFill>
                  <a:srgbClr val="472B05"/>
                </a:solidFill>
                <a:latin typeface="Roboto Regular"/>
                <a:cs typeface="Roboto Regular"/>
              </a:rPr>
              <a:t>fantasieën</a:t>
            </a:r>
            <a:r>
              <a:rPr lang="nl-NL" sz="2000" dirty="0">
                <a:solidFill>
                  <a:srgbClr val="472B05"/>
                </a:solidFill>
                <a:latin typeface="Roboto Regular"/>
                <a:cs typeface="Roboto Regular"/>
              </a:rPr>
              <a:t>: waarover </a:t>
            </a:r>
            <a:r>
              <a:rPr lang="nl-NL" sz="2000" dirty="0">
                <a:solidFill>
                  <a:srgbClr val="472B05"/>
                </a:solidFill>
                <a:latin typeface="Roboto Regular"/>
                <a:cs typeface="Roboto Regular"/>
              </a:rPr>
              <a:t>denk je als er niets anders is dat je aandacht vraagt</a:t>
            </a:r>
            <a:r>
              <a:rPr lang="nl-NL" sz="2000" dirty="0" smtClean="0">
                <a:solidFill>
                  <a:srgbClr val="472B05"/>
                </a:solidFill>
                <a:latin typeface="Roboto Regular"/>
                <a:cs typeface="Roboto Regular"/>
              </a:rPr>
              <a:t>?</a:t>
            </a:r>
            <a:endParaRPr lang="nl-NL" sz="2000" dirty="0">
              <a:solidFill>
                <a:srgbClr val="472B05"/>
              </a:solidFill>
              <a:latin typeface="Roboto Regular"/>
              <a:cs typeface="Roboto Regular"/>
            </a:endParaRPr>
          </a:p>
          <a:p>
            <a:pPr marL="400050" lvl="1" indent="0">
              <a:lnSpc>
                <a:spcPct val="120000"/>
              </a:lnSpc>
              <a:buNone/>
            </a:pPr>
            <a:r>
              <a:rPr lang="nl-NL" sz="2000" dirty="0">
                <a:solidFill>
                  <a:srgbClr val="472B05"/>
                </a:solidFill>
                <a:latin typeface="Roboto Regular"/>
                <a:cs typeface="Roboto Regular"/>
              </a:rPr>
              <a:t>2) </a:t>
            </a:r>
            <a:r>
              <a:rPr lang="nl-NL" sz="2000" b="1" dirty="0">
                <a:solidFill>
                  <a:srgbClr val="472B05"/>
                </a:solidFill>
                <a:latin typeface="Roboto Regular"/>
                <a:cs typeface="Roboto Regular"/>
              </a:rPr>
              <a:t>geldbesteding</a:t>
            </a:r>
            <a:r>
              <a:rPr lang="nl-NL" sz="2000" dirty="0">
                <a:solidFill>
                  <a:srgbClr val="472B05"/>
                </a:solidFill>
                <a:latin typeface="Roboto Regular"/>
                <a:cs typeface="Roboto Regular"/>
              </a:rPr>
              <a:t>: </a:t>
            </a:r>
            <a:r>
              <a:rPr lang="nl-NL" sz="2000" dirty="0" smtClean="0">
                <a:solidFill>
                  <a:srgbClr val="472B05"/>
                </a:solidFill>
                <a:latin typeface="Roboto Regular"/>
                <a:cs typeface="Roboto Regular"/>
              </a:rPr>
              <a:t>waaraan </a:t>
            </a:r>
            <a:r>
              <a:rPr lang="nl-NL" sz="2000" dirty="0">
                <a:solidFill>
                  <a:srgbClr val="472B05"/>
                </a:solidFill>
                <a:latin typeface="Roboto Regular"/>
                <a:cs typeface="Roboto Regular"/>
              </a:rPr>
              <a:t>geef je het gemakkelijkst je geld uit</a:t>
            </a:r>
            <a:r>
              <a:rPr lang="nl-NL" sz="2000" dirty="0" smtClean="0">
                <a:solidFill>
                  <a:srgbClr val="472B05"/>
                </a:solidFill>
                <a:latin typeface="Roboto Regular"/>
                <a:cs typeface="Roboto Regular"/>
              </a:rPr>
              <a:t>?</a:t>
            </a:r>
          </a:p>
          <a:p>
            <a:pPr marL="400050" lvl="1" indent="0">
              <a:lnSpc>
                <a:spcPct val="120000"/>
              </a:lnSpc>
              <a:buNone/>
            </a:pPr>
            <a:r>
              <a:rPr lang="nl-NL" sz="2000" dirty="0">
                <a:solidFill>
                  <a:srgbClr val="472B05"/>
                </a:solidFill>
                <a:latin typeface="Roboto Regular"/>
                <a:cs typeface="Roboto Regular"/>
              </a:rPr>
              <a:t>		</a:t>
            </a:r>
            <a:r>
              <a:rPr lang="nl-NL" sz="2000" dirty="0" smtClean="0">
                <a:solidFill>
                  <a:srgbClr val="472B05"/>
                </a:solidFill>
                <a:latin typeface="Roboto Regular"/>
                <a:cs typeface="Roboto Regular"/>
              </a:rPr>
              <a:t>of: </a:t>
            </a:r>
            <a:r>
              <a:rPr lang="nl-NL" sz="2000" b="1" dirty="0" smtClean="0">
                <a:solidFill>
                  <a:srgbClr val="472B05"/>
                </a:solidFill>
                <a:latin typeface="Roboto Regular"/>
                <a:cs typeface="Roboto Regular"/>
              </a:rPr>
              <a:t>opofferen</a:t>
            </a:r>
            <a:r>
              <a:rPr lang="nl-NL" sz="2000" dirty="0" smtClean="0">
                <a:solidFill>
                  <a:srgbClr val="472B05"/>
                </a:solidFill>
                <a:latin typeface="Roboto Regular"/>
                <a:cs typeface="Roboto Regular"/>
              </a:rPr>
              <a:t>: waar wil je veel of alles voor opofferen?</a:t>
            </a:r>
          </a:p>
          <a:p>
            <a:pPr marL="400050" lvl="1" indent="0">
              <a:lnSpc>
                <a:spcPct val="120000"/>
              </a:lnSpc>
              <a:buNone/>
            </a:pPr>
            <a:r>
              <a:rPr lang="nl-NL" sz="2000" dirty="0" smtClean="0">
                <a:solidFill>
                  <a:srgbClr val="472B05"/>
                </a:solidFill>
                <a:latin typeface="Roboto Regular"/>
                <a:cs typeface="Roboto Regular"/>
              </a:rPr>
              <a:t>3) </a:t>
            </a:r>
            <a:r>
              <a:rPr lang="nl-NL" sz="2000" b="1" dirty="0">
                <a:solidFill>
                  <a:srgbClr val="472B05"/>
                </a:solidFill>
                <a:latin typeface="Roboto Regular"/>
                <a:cs typeface="Roboto Regular"/>
              </a:rPr>
              <a:t>nachtmerries</a:t>
            </a:r>
            <a:r>
              <a:rPr lang="nl-NL" sz="2000" dirty="0">
                <a:solidFill>
                  <a:srgbClr val="472B05"/>
                </a:solidFill>
                <a:latin typeface="Roboto Regular"/>
                <a:cs typeface="Roboto Regular"/>
              </a:rPr>
              <a:t>: </a:t>
            </a:r>
            <a:r>
              <a:rPr lang="nl-NL" sz="2000" dirty="0">
                <a:solidFill>
                  <a:srgbClr val="472B05"/>
                </a:solidFill>
                <a:latin typeface="Roboto Regular"/>
                <a:cs typeface="Roboto Regular"/>
              </a:rPr>
              <a:t>w</a:t>
            </a:r>
            <a:r>
              <a:rPr lang="nl-NL" sz="2000" dirty="0">
                <a:solidFill>
                  <a:srgbClr val="472B05"/>
                </a:solidFill>
                <a:latin typeface="Roboto Regular"/>
                <a:cs typeface="Roboto Regular"/>
              </a:rPr>
              <a:t>elke </a:t>
            </a:r>
            <a:r>
              <a:rPr lang="nl-NL" sz="2000" dirty="0">
                <a:solidFill>
                  <a:srgbClr val="472B05"/>
                </a:solidFill>
                <a:latin typeface="Roboto Regular"/>
                <a:cs typeface="Roboto Regular"/>
              </a:rPr>
              <a:t>dingen geven je het gevoel dat je niet verder kunt in het leven als je ze zou verliezen? </a:t>
            </a:r>
            <a:endParaRPr lang="nl-NL" sz="2000" dirty="0">
              <a:solidFill>
                <a:srgbClr val="472B05"/>
              </a:solidFill>
              <a:latin typeface="Roboto Regular"/>
              <a:cs typeface="Roboto Regular"/>
            </a:endParaRPr>
          </a:p>
          <a:p>
            <a:pPr marL="400050" lvl="1" indent="0">
              <a:lnSpc>
                <a:spcPct val="120000"/>
              </a:lnSpc>
              <a:buNone/>
            </a:pPr>
            <a:r>
              <a:rPr lang="nl-NL" sz="2000" dirty="0">
                <a:solidFill>
                  <a:srgbClr val="472B05"/>
                </a:solidFill>
                <a:latin typeface="Roboto Regular"/>
                <a:cs typeface="Roboto Regular"/>
              </a:rPr>
              <a:t>4) </a:t>
            </a:r>
            <a:r>
              <a:rPr lang="nl-NL" sz="2000" b="1" dirty="0" err="1" smtClean="0">
                <a:solidFill>
                  <a:srgbClr val="472B05"/>
                </a:solidFill>
                <a:latin typeface="Roboto Regular"/>
                <a:cs typeface="Roboto Regular"/>
              </a:rPr>
              <a:t>triggert</a:t>
            </a:r>
            <a:r>
              <a:rPr lang="nl-NL" sz="2000" b="1" dirty="0" smtClean="0">
                <a:solidFill>
                  <a:srgbClr val="472B05"/>
                </a:solidFill>
                <a:latin typeface="Roboto Regular"/>
                <a:cs typeface="Roboto Regular"/>
              </a:rPr>
              <a:t> emoties</a:t>
            </a:r>
            <a:r>
              <a:rPr lang="nl-NL" sz="2000" dirty="0">
                <a:solidFill>
                  <a:srgbClr val="472B05"/>
                </a:solidFill>
                <a:latin typeface="Roboto Regular"/>
                <a:cs typeface="Roboto Regular"/>
              </a:rPr>
              <a:t>: wat maakt je woedend, bang of mistroostig? </a:t>
            </a:r>
            <a:endParaRPr lang="nl-NL" sz="2000" dirty="0" smtClean="0">
              <a:solidFill>
                <a:srgbClr val="472B05"/>
              </a:solidFill>
              <a:latin typeface="Roboto Regular"/>
              <a:cs typeface="Roboto Regular"/>
            </a:endParaRPr>
          </a:p>
        </p:txBody>
      </p:sp>
    </p:spTree>
    <p:extLst>
      <p:ext uri="{BB962C8B-B14F-4D97-AF65-F5344CB8AC3E}">
        <p14:creationId xmlns:p14="http://schemas.microsoft.com/office/powerpoint/2010/main" val="3048813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472B05"/>
                </a:solidFill>
                <a:latin typeface="Roboto Regular"/>
                <a:cs typeface="Roboto Regular"/>
              </a:rPr>
              <a:t>4. Hoe kun je loskomen van je afgoden?</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400" dirty="0" smtClean="0">
                <a:solidFill>
                  <a:srgbClr val="472B05"/>
                </a:solidFill>
                <a:latin typeface="Roboto Regular"/>
                <a:cs typeface="Roboto Regular"/>
              </a:rPr>
              <a:t>door te zien hoe leeg ze je achterlaten</a:t>
            </a:r>
          </a:p>
          <a:p>
            <a:pPr>
              <a:lnSpc>
                <a:spcPct val="120000"/>
              </a:lnSpc>
            </a:pPr>
            <a:r>
              <a:rPr lang="nl-NL" sz="2400" dirty="0">
                <a:solidFill>
                  <a:srgbClr val="472B05"/>
                </a:solidFill>
                <a:latin typeface="Roboto Regular"/>
                <a:cs typeface="Roboto Regular"/>
              </a:rPr>
              <a:t>door te zien dat ze je kapot maken</a:t>
            </a:r>
          </a:p>
          <a:p>
            <a:pPr>
              <a:lnSpc>
                <a:spcPct val="120000"/>
              </a:lnSpc>
            </a:pPr>
            <a:r>
              <a:rPr lang="nl-NL" sz="2400" dirty="0" smtClean="0">
                <a:solidFill>
                  <a:srgbClr val="472B05"/>
                </a:solidFill>
                <a:latin typeface="Roboto Regular"/>
                <a:cs typeface="Roboto Regular"/>
              </a:rPr>
              <a:t>door te zien dat ze je gevangen houden</a:t>
            </a:r>
          </a:p>
          <a:p>
            <a:pPr>
              <a:lnSpc>
                <a:spcPct val="120000"/>
              </a:lnSpc>
            </a:pPr>
            <a:r>
              <a:rPr lang="nl-NL" sz="2400" dirty="0" smtClean="0">
                <a:solidFill>
                  <a:srgbClr val="472B05"/>
                </a:solidFill>
                <a:latin typeface="Roboto Regular"/>
                <a:cs typeface="Roboto Regular"/>
              </a:rPr>
              <a:t>door </a:t>
            </a:r>
            <a:r>
              <a:rPr lang="nl-NL" sz="2400" dirty="0">
                <a:solidFill>
                  <a:srgbClr val="472B05"/>
                </a:solidFill>
                <a:latin typeface="Roboto Regular"/>
                <a:cs typeface="Roboto Regular"/>
              </a:rPr>
              <a:t>te zien dat ze je van God afhouden</a:t>
            </a:r>
            <a:endParaRPr lang="nl-NL" sz="2000" dirty="0">
              <a:solidFill>
                <a:srgbClr val="472B05"/>
              </a:solidFill>
              <a:latin typeface="Roboto Regular"/>
              <a:cs typeface="Roboto Regular"/>
            </a:endParaRPr>
          </a:p>
          <a:p>
            <a:pPr>
              <a:lnSpc>
                <a:spcPct val="120000"/>
              </a:lnSpc>
            </a:pPr>
            <a:endParaRPr lang="nl-NL" sz="1000" dirty="0" smtClean="0">
              <a:solidFill>
                <a:srgbClr val="472B05"/>
              </a:solidFill>
              <a:latin typeface="Roboto Regular"/>
              <a:cs typeface="Roboto Regular"/>
            </a:endParaRPr>
          </a:p>
          <a:p>
            <a:pPr>
              <a:lnSpc>
                <a:spcPct val="120000"/>
              </a:lnSpc>
            </a:pPr>
            <a:r>
              <a:rPr lang="nl-NL" sz="2400" dirty="0" smtClean="0">
                <a:solidFill>
                  <a:srgbClr val="472B05"/>
                </a:solidFill>
                <a:latin typeface="Roboto Regular"/>
                <a:cs typeface="Roboto Regular"/>
              </a:rPr>
              <a:t>door God beter te leren kennen</a:t>
            </a:r>
          </a:p>
          <a:p>
            <a:pPr>
              <a:lnSpc>
                <a:spcPct val="120000"/>
              </a:lnSpc>
            </a:pPr>
            <a:r>
              <a:rPr lang="nl-NL" sz="2400" dirty="0" smtClean="0">
                <a:solidFill>
                  <a:srgbClr val="472B05"/>
                </a:solidFill>
                <a:latin typeface="Roboto Regular"/>
                <a:cs typeface="Roboto Regular"/>
              </a:rPr>
              <a:t>door je naar Hem te wenden (1 Thess. 1:9)</a:t>
            </a:r>
          </a:p>
        </p:txBody>
      </p:sp>
    </p:spTree>
    <p:extLst>
      <p:ext uri="{BB962C8B-B14F-4D97-AF65-F5344CB8AC3E}">
        <p14:creationId xmlns:p14="http://schemas.microsoft.com/office/powerpoint/2010/main" val="1676375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472B05"/>
                </a:solidFill>
                <a:latin typeface="Roboto Regular"/>
                <a:cs typeface="Roboto Regular"/>
              </a:rPr>
              <a:t>4. Hoe kun je loskomen van je afgoden?</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marL="0" indent="0">
              <a:lnSpc>
                <a:spcPct val="120000"/>
              </a:lnSpc>
              <a:buNone/>
            </a:pPr>
            <a:r>
              <a:rPr lang="nl-NL" sz="2400" dirty="0" smtClean="0">
                <a:solidFill>
                  <a:srgbClr val="472B05"/>
                </a:solidFill>
                <a:latin typeface="Roboto Regular"/>
                <a:cs typeface="Roboto Regular"/>
              </a:rPr>
              <a:t>Je hart moet veranderen!</a:t>
            </a:r>
          </a:p>
          <a:p>
            <a:pPr>
              <a:lnSpc>
                <a:spcPct val="120000"/>
              </a:lnSpc>
            </a:pPr>
            <a:r>
              <a:rPr lang="nl-NL" sz="2400" dirty="0" smtClean="0">
                <a:solidFill>
                  <a:srgbClr val="472B05"/>
                </a:solidFill>
                <a:latin typeface="Roboto Regular"/>
                <a:cs typeface="Roboto Regular"/>
              </a:rPr>
              <a:t>door </a:t>
            </a:r>
            <a:r>
              <a:rPr lang="nl-NL" sz="2400" dirty="0">
                <a:solidFill>
                  <a:srgbClr val="472B05"/>
                </a:solidFill>
                <a:latin typeface="Roboto Regular"/>
                <a:cs typeface="Roboto Regular"/>
              </a:rPr>
              <a:t>het Evangelie</a:t>
            </a:r>
          </a:p>
          <a:p>
            <a:pPr marL="0" indent="0">
              <a:lnSpc>
                <a:spcPct val="120000"/>
              </a:lnSpc>
              <a:buNone/>
            </a:pPr>
            <a:r>
              <a:rPr lang="nl-NL" sz="2400" dirty="0" smtClean="0">
                <a:solidFill>
                  <a:srgbClr val="472B05"/>
                </a:solidFill>
                <a:latin typeface="Roboto Regular"/>
                <a:cs typeface="Roboto Regular"/>
              </a:rPr>
              <a:t>	</a:t>
            </a:r>
            <a:r>
              <a:rPr lang="nl-NL" sz="2400" i="1" dirty="0" smtClean="0">
                <a:solidFill>
                  <a:srgbClr val="472B05"/>
                </a:solidFill>
                <a:latin typeface="Roboto Regular"/>
                <a:cs typeface="Roboto Regular"/>
              </a:rPr>
              <a:t>Laat het Evangelie los op je afgoden!</a:t>
            </a:r>
          </a:p>
          <a:p>
            <a:pPr marL="0" indent="0">
              <a:lnSpc>
                <a:spcPct val="120000"/>
              </a:lnSpc>
              <a:buNone/>
            </a:pPr>
            <a:endParaRPr lang="nl-NL" sz="1000" dirty="0" smtClean="0">
              <a:solidFill>
                <a:srgbClr val="472B05"/>
              </a:solidFill>
              <a:latin typeface="Roboto Regular"/>
              <a:cs typeface="Roboto Regular"/>
            </a:endParaRPr>
          </a:p>
          <a:p>
            <a:pPr marL="0" indent="0">
              <a:lnSpc>
                <a:spcPct val="120000"/>
              </a:lnSpc>
              <a:buNone/>
            </a:pPr>
            <a:r>
              <a:rPr lang="nl-NL" sz="2400" dirty="0" smtClean="0">
                <a:solidFill>
                  <a:srgbClr val="472B05"/>
                </a:solidFill>
                <a:latin typeface="Roboto Regular"/>
                <a:cs typeface="Roboto Regular"/>
              </a:rPr>
              <a:t>‘Afgoden kun je </a:t>
            </a:r>
            <a:r>
              <a:rPr lang="nl-NL" sz="2400" b="1" dirty="0" smtClean="0">
                <a:solidFill>
                  <a:srgbClr val="472B05"/>
                </a:solidFill>
                <a:latin typeface="Roboto Regular"/>
                <a:cs typeface="Roboto Regular"/>
              </a:rPr>
              <a:t>niet verjagen</a:t>
            </a:r>
            <a:r>
              <a:rPr lang="nl-NL" sz="2400" dirty="0" smtClean="0">
                <a:solidFill>
                  <a:srgbClr val="472B05"/>
                </a:solidFill>
                <a:latin typeface="Roboto Regular"/>
                <a:cs typeface="Roboto Regular"/>
              </a:rPr>
              <a:t>. Je moet ze </a:t>
            </a:r>
            <a:r>
              <a:rPr lang="nl-NL" sz="2400" b="1" dirty="0" smtClean="0">
                <a:solidFill>
                  <a:srgbClr val="472B05"/>
                </a:solidFill>
                <a:latin typeface="Roboto Regular"/>
                <a:cs typeface="Roboto Regular"/>
              </a:rPr>
              <a:t>vervangen</a:t>
            </a:r>
            <a:r>
              <a:rPr lang="nl-NL" sz="2400" dirty="0" smtClean="0">
                <a:solidFill>
                  <a:srgbClr val="472B05"/>
                </a:solidFill>
                <a:latin typeface="Roboto Regular"/>
                <a:cs typeface="Roboto Regular"/>
              </a:rPr>
              <a:t>!’</a:t>
            </a:r>
          </a:p>
          <a:p>
            <a:pPr>
              <a:lnSpc>
                <a:spcPct val="120000"/>
              </a:lnSpc>
            </a:pPr>
            <a:r>
              <a:rPr lang="nl-NL" sz="2400" dirty="0" smtClean="0">
                <a:solidFill>
                  <a:srgbClr val="472B05"/>
                </a:solidFill>
                <a:latin typeface="Roboto Regular"/>
                <a:cs typeface="Roboto Regular"/>
              </a:rPr>
              <a:t>door je te verheugen in Christus en Hem te aanbidden</a:t>
            </a:r>
            <a:endParaRPr lang="nl-NL" sz="2000" dirty="0" smtClean="0">
              <a:solidFill>
                <a:srgbClr val="472B05"/>
              </a:solidFill>
              <a:latin typeface="Roboto Regular"/>
              <a:cs typeface="Roboto Regular"/>
            </a:endParaRPr>
          </a:p>
        </p:txBody>
      </p:sp>
    </p:spTree>
    <p:extLst>
      <p:ext uri="{BB962C8B-B14F-4D97-AF65-F5344CB8AC3E}">
        <p14:creationId xmlns:p14="http://schemas.microsoft.com/office/powerpoint/2010/main" val="2295863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hoek 2"/>
          <p:cNvSpPr/>
          <p:nvPr/>
        </p:nvSpPr>
        <p:spPr>
          <a:xfrm>
            <a:off x="469900" y="1551068"/>
            <a:ext cx="8153400" cy="3214213"/>
          </a:xfrm>
          <a:prstGeom prst="rect">
            <a:avLst/>
          </a:prstGeom>
        </p:spPr>
        <p:txBody>
          <a:bodyPr wrap="square">
            <a:spAutoFit/>
          </a:bodyPr>
          <a:lstStyle/>
          <a:p>
            <a:pPr marL="400050" lvl="1" indent="0">
              <a:lnSpc>
                <a:spcPct val="120000"/>
              </a:lnSpc>
              <a:buNone/>
            </a:pPr>
            <a:r>
              <a:rPr lang="nl-NL" sz="3400" i="1" dirty="0">
                <a:solidFill>
                  <a:schemeClr val="accent3">
                    <a:lumMod val="60000"/>
                    <a:lumOff val="40000"/>
                  </a:schemeClr>
                </a:solidFill>
                <a:latin typeface="Roboto Regular"/>
                <a:cs typeface="Roboto Regular"/>
              </a:rPr>
              <a:t>“De kracht om de verlokking </a:t>
            </a:r>
            <a:endParaRPr lang="nl-NL" sz="3400" i="1" dirty="0" smtClean="0">
              <a:solidFill>
                <a:schemeClr val="accent3">
                  <a:lumMod val="60000"/>
                  <a:lumOff val="40000"/>
                </a:schemeClr>
              </a:solidFill>
              <a:latin typeface="Roboto Regular"/>
              <a:cs typeface="Roboto Regular"/>
            </a:endParaRPr>
          </a:p>
          <a:p>
            <a:pPr marL="400050" lvl="1" indent="0">
              <a:lnSpc>
                <a:spcPct val="120000"/>
              </a:lnSpc>
              <a:buNone/>
            </a:pPr>
            <a:r>
              <a:rPr lang="nl-NL" sz="3400" i="1" dirty="0" smtClean="0">
                <a:solidFill>
                  <a:schemeClr val="accent3">
                    <a:lumMod val="60000"/>
                    <a:lumOff val="40000"/>
                  </a:schemeClr>
                </a:solidFill>
                <a:latin typeface="Roboto Regular"/>
                <a:cs typeface="Roboto Regular"/>
              </a:rPr>
              <a:t>van </a:t>
            </a:r>
            <a:r>
              <a:rPr lang="nl-NL" sz="3400" i="1" dirty="0">
                <a:solidFill>
                  <a:schemeClr val="accent3">
                    <a:lumMod val="60000"/>
                    <a:lumOff val="40000"/>
                  </a:schemeClr>
                </a:solidFill>
                <a:latin typeface="Roboto Regular"/>
                <a:cs typeface="Roboto Regular"/>
              </a:rPr>
              <a:t>een </a:t>
            </a:r>
            <a:r>
              <a:rPr lang="nl-NL" sz="3400" i="1" dirty="0">
                <a:solidFill>
                  <a:schemeClr val="bg1">
                    <a:lumMod val="75000"/>
                  </a:schemeClr>
                </a:solidFill>
                <a:latin typeface="Roboto Regular"/>
                <a:cs typeface="Roboto Regular"/>
              </a:rPr>
              <a:t>lager genoege</a:t>
            </a:r>
            <a:r>
              <a:rPr lang="nl-NL" sz="3400" i="1" dirty="0">
                <a:solidFill>
                  <a:srgbClr val="BFBFBF"/>
                </a:solidFill>
                <a:latin typeface="Roboto Regular"/>
                <a:cs typeface="Roboto Regular"/>
              </a:rPr>
              <a:t>n</a:t>
            </a:r>
            <a:r>
              <a:rPr lang="nl-NL" sz="3400" i="1" dirty="0">
                <a:solidFill>
                  <a:schemeClr val="accent3">
                    <a:lumMod val="60000"/>
                    <a:lumOff val="40000"/>
                  </a:schemeClr>
                </a:solidFill>
                <a:latin typeface="Roboto Regular"/>
                <a:cs typeface="Roboto Regular"/>
              </a:rPr>
              <a:t> te weerstaan </a:t>
            </a:r>
            <a:endParaRPr lang="nl-NL" sz="3400" i="1" dirty="0" smtClean="0">
              <a:solidFill>
                <a:schemeClr val="accent3">
                  <a:lumMod val="60000"/>
                  <a:lumOff val="40000"/>
                </a:schemeClr>
              </a:solidFill>
              <a:latin typeface="Roboto Regular"/>
              <a:cs typeface="Roboto Regular"/>
            </a:endParaRPr>
          </a:p>
          <a:p>
            <a:pPr marL="400050" lvl="1" indent="0">
              <a:lnSpc>
                <a:spcPct val="120000"/>
              </a:lnSpc>
              <a:buNone/>
            </a:pPr>
            <a:r>
              <a:rPr lang="nl-NL" sz="3400" i="1" dirty="0" smtClean="0">
                <a:solidFill>
                  <a:schemeClr val="accent3">
                    <a:lumMod val="60000"/>
                    <a:lumOff val="40000"/>
                  </a:schemeClr>
                </a:solidFill>
                <a:latin typeface="Roboto Regular"/>
                <a:cs typeface="Roboto Regular"/>
              </a:rPr>
              <a:t>komt </a:t>
            </a:r>
            <a:r>
              <a:rPr lang="nl-NL" sz="3400" i="1" dirty="0">
                <a:solidFill>
                  <a:schemeClr val="accent3">
                    <a:lumMod val="60000"/>
                    <a:lumOff val="40000"/>
                  </a:schemeClr>
                </a:solidFill>
                <a:latin typeface="Roboto Regular"/>
                <a:cs typeface="Roboto Regular"/>
              </a:rPr>
              <a:t>door de vreugde </a:t>
            </a:r>
            <a:r>
              <a:rPr lang="nl-NL" sz="3400" i="1" dirty="0" smtClean="0">
                <a:solidFill>
                  <a:schemeClr val="accent3">
                    <a:lumMod val="60000"/>
                    <a:lumOff val="40000"/>
                  </a:schemeClr>
                </a:solidFill>
                <a:latin typeface="Roboto Regular"/>
                <a:cs typeface="Roboto Regular"/>
              </a:rPr>
              <a:t>van geproefd </a:t>
            </a:r>
            <a:r>
              <a:rPr lang="nl-NL" sz="3400" i="1" dirty="0">
                <a:solidFill>
                  <a:schemeClr val="accent3">
                    <a:lumMod val="60000"/>
                    <a:lumOff val="40000"/>
                  </a:schemeClr>
                </a:solidFill>
                <a:latin typeface="Roboto Regular"/>
                <a:cs typeface="Roboto Regular"/>
              </a:rPr>
              <a:t>te </a:t>
            </a:r>
            <a:r>
              <a:rPr lang="nl-NL" sz="3400" i="1" dirty="0" smtClean="0">
                <a:solidFill>
                  <a:schemeClr val="accent3">
                    <a:lumMod val="60000"/>
                    <a:lumOff val="40000"/>
                  </a:schemeClr>
                </a:solidFill>
                <a:latin typeface="Roboto Regular"/>
                <a:cs typeface="Roboto Regular"/>
              </a:rPr>
              <a:t>hebben van een </a:t>
            </a:r>
            <a:r>
              <a:rPr lang="nl-NL" sz="3400" i="1" dirty="0">
                <a:solidFill>
                  <a:schemeClr val="accent6">
                    <a:lumMod val="60000"/>
                    <a:lumOff val="40000"/>
                  </a:schemeClr>
                </a:solidFill>
                <a:latin typeface="Roboto Regular"/>
                <a:cs typeface="Roboto Regular"/>
              </a:rPr>
              <a:t>groter genoegen</a:t>
            </a:r>
            <a:r>
              <a:rPr lang="nl-NL" sz="3400" i="1" dirty="0">
                <a:solidFill>
                  <a:schemeClr val="accent3">
                    <a:lumMod val="60000"/>
                    <a:lumOff val="40000"/>
                  </a:schemeClr>
                </a:solidFill>
                <a:latin typeface="Roboto Regular"/>
                <a:cs typeface="Roboto Regular"/>
              </a:rPr>
              <a:t>.” </a:t>
            </a:r>
            <a:endParaRPr lang="nl-NL" sz="3400" i="1" dirty="0" smtClean="0">
              <a:solidFill>
                <a:schemeClr val="accent3">
                  <a:lumMod val="60000"/>
                  <a:lumOff val="40000"/>
                </a:schemeClr>
              </a:solidFill>
              <a:latin typeface="Roboto Regular"/>
              <a:cs typeface="Roboto Regular"/>
            </a:endParaRPr>
          </a:p>
          <a:p>
            <a:pPr marL="400050" lvl="1" indent="0">
              <a:lnSpc>
                <a:spcPct val="120000"/>
              </a:lnSpc>
              <a:buNone/>
            </a:pPr>
            <a:r>
              <a:rPr lang="nl-NL" sz="3400" i="1" dirty="0" smtClean="0">
                <a:solidFill>
                  <a:schemeClr val="accent3">
                    <a:lumMod val="60000"/>
                    <a:lumOff val="40000"/>
                  </a:schemeClr>
                </a:solidFill>
                <a:latin typeface="Roboto Regular"/>
                <a:cs typeface="Roboto Regular"/>
              </a:rPr>
              <a:t>(</a:t>
            </a:r>
            <a:r>
              <a:rPr lang="nl-NL" sz="3400" i="1" dirty="0">
                <a:solidFill>
                  <a:schemeClr val="accent3">
                    <a:lumMod val="60000"/>
                    <a:lumOff val="40000"/>
                  </a:schemeClr>
                </a:solidFill>
                <a:latin typeface="Roboto Regular"/>
                <a:cs typeface="Roboto Regular"/>
              </a:rPr>
              <a:t>Sam Storms)</a:t>
            </a:r>
          </a:p>
        </p:txBody>
      </p:sp>
    </p:spTree>
    <p:extLst>
      <p:ext uri="{BB962C8B-B14F-4D97-AF65-F5344CB8AC3E}">
        <p14:creationId xmlns:p14="http://schemas.microsoft.com/office/powerpoint/2010/main" val="18509390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0" y="1155700"/>
            <a:ext cx="9144000" cy="4526280"/>
          </a:xfrm>
          <a:prstGeom prst="rect">
            <a:avLst/>
          </a:prstGeom>
        </p:spPr>
      </p:pic>
    </p:spTree>
    <p:extLst>
      <p:ext uri="{BB962C8B-B14F-4D97-AF65-F5344CB8AC3E}">
        <p14:creationId xmlns:p14="http://schemas.microsoft.com/office/powerpoint/2010/main" val="25795334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 y="999067"/>
            <a:ext cx="9184601" cy="5029200"/>
          </a:xfrm>
          <a:prstGeom prst="rect">
            <a:avLst/>
          </a:prstGeom>
        </p:spPr>
      </p:pic>
    </p:spTree>
    <p:extLst>
      <p:ext uri="{BB962C8B-B14F-4D97-AF65-F5344CB8AC3E}">
        <p14:creationId xmlns:p14="http://schemas.microsoft.com/office/powerpoint/2010/main" val="55364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dirty="0" smtClean="0">
                <a:solidFill>
                  <a:srgbClr val="472B05"/>
                </a:solidFill>
                <a:latin typeface="Roboto Regular"/>
                <a:cs typeface="Roboto Regular"/>
              </a:rPr>
              <a:t>Toepassing</a:t>
            </a:r>
            <a:endParaRPr lang="nl-NL" sz="4500" dirty="0">
              <a:latin typeface="Roboto Regular"/>
              <a:cs typeface="Roboto Regular"/>
            </a:endParaRPr>
          </a:p>
        </p:txBody>
      </p:sp>
      <p:sp>
        <p:nvSpPr>
          <p:cNvPr id="3" name="Tijdelijke aanduiding voor inhoud 2"/>
          <p:cNvSpPr>
            <a:spLocks noGrp="1"/>
          </p:cNvSpPr>
          <p:nvPr>
            <p:ph idx="1"/>
          </p:nvPr>
        </p:nvSpPr>
        <p:spPr>
          <a:xfrm>
            <a:off x="304801" y="1455033"/>
            <a:ext cx="8496299" cy="4525963"/>
          </a:xfrm>
        </p:spPr>
        <p:txBody>
          <a:bodyPr>
            <a:noAutofit/>
          </a:bodyPr>
          <a:lstStyle/>
          <a:p>
            <a:pPr marL="0" indent="0">
              <a:buNone/>
            </a:pPr>
            <a:r>
              <a:rPr lang="nl-NL" sz="2600" dirty="0" smtClean="0">
                <a:solidFill>
                  <a:srgbClr val="472B05"/>
                </a:solidFill>
                <a:latin typeface="Roboto regular"/>
                <a:cs typeface="Roboto regular"/>
              </a:rPr>
              <a:t>Je hebt vanavond ontdekt wat je afgoden zijn, of ze zijn nog een keer voor de geest gekomen.</a:t>
            </a:r>
          </a:p>
          <a:p>
            <a:pPr marL="514350" indent="-514350">
              <a:buFont typeface="+mj-lt"/>
              <a:buAutoNum type="arabicPeriod"/>
            </a:pPr>
            <a:endParaRPr lang="nl-NL" sz="2600" dirty="0" smtClean="0">
              <a:solidFill>
                <a:srgbClr val="472B05"/>
              </a:solidFill>
              <a:latin typeface="Roboto regular"/>
              <a:cs typeface="Roboto regular"/>
            </a:endParaRPr>
          </a:p>
          <a:p>
            <a:pPr marL="514350" indent="-514350">
              <a:buFont typeface="+mj-lt"/>
              <a:buAutoNum type="arabicPeriod"/>
            </a:pPr>
            <a:r>
              <a:rPr lang="nl-NL" sz="2600" dirty="0" smtClean="0">
                <a:solidFill>
                  <a:srgbClr val="472B05"/>
                </a:solidFill>
                <a:latin typeface="Roboto regular"/>
                <a:cs typeface="Roboto regular"/>
              </a:rPr>
              <a:t>Belijden en breken.</a:t>
            </a:r>
          </a:p>
          <a:p>
            <a:pPr marL="514350" indent="-514350">
              <a:buFont typeface="+mj-lt"/>
              <a:buAutoNum type="arabicPeriod"/>
            </a:pPr>
            <a:r>
              <a:rPr lang="nl-NL" sz="2600" dirty="0" smtClean="0">
                <a:solidFill>
                  <a:srgbClr val="472B05"/>
                </a:solidFill>
                <a:latin typeface="Roboto regular"/>
                <a:cs typeface="Roboto regular"/>
              </a:rPr>
              <a:t>Verheug je in Christus.</a:t>
            </a:r>
          </a:p>
          <a:p>
            <a:pPr marL="514350" indent="-514350">
              <a:buFont typeface="+mj-lt"/>
              <a:buAutoNum type="arabicPeriod"/>
            </a:pPr>
            <a:endParaRPr lang="nl-NL" sz="2600" dirty="0" smtClean="0">
              <a:solidFill>
                <a:srgbClr val="472B05"/>
              </a:solidFill>
              <a:latin typeface="Roboto regular"/>
              <a:cs typeface="Roboto regular"/>
            </a:endParaRPr>
          </a:p>
          <a:p>
            <a:pPr marL="514350" indent="-514350">
              <a:buFont typeface="+mj-lt"/>
              <a:buAutoNum type="arabicPeriod"/>
            </a:pPr>
            <a:endParaRPr lang="nl-NL" sz="2600" dirty="0">
              <a:solidFill>
                <a:srgbClr val="472B05"/>
              </a:solidFill>
              <a:latin typeface="Roboto regular"/>
              <a:cs typeface="Roboto regular"/>
            </a:endParaRPr>
          </a:p>
        </p:txBody>
      </p:sp>
    </p:spTree>
    <p:extLst>
      <p:ext uri="{BB962C8B-B14F-4D97-AF65-F5344CB8AC3E}">
        <p14:creationId xmlns:p14="http://schemas.microsoft.com/office/powerpoint/2010/main" val="1698461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472B05"/>
                </a:solidFill>
                <a:latin typeface="Roboto Regular"/>
                <a:cs typeface="Roboto Regular"/>
              </a:rPr>
              <a:t>Inleiding</a:t>
            </a:r>
            <a:endParaRPr lang="nl-NL" dirty="0">
              <a:latin typeface="Roboto Regular"/>
              <a:cs typeface="Roboto Regular"/>
            </a:endParaRPr>
          </a:p>
        </p:txBody>
      </p:sp>
      <p:sp>
        <p:nvSpPr>
          <p:cNvPr id="3" name="Tijdelijke aanduiding voor inhoud 2"/>
          <p:cNvSpPr>
            <a:spLocks noGrp="1"/>
          </p:cNvSpPr>
          <p:nvPr>
            <p:ph idx="1"/>
          </p:nvPr>
        </p:nvSpPr>
        <p:spPr>
          <a:xfrm>
            <a:off x="457200" y="1441098"/>
            <a:ext cx="8229600" cy="4525963"/>
          </a:xfrm>
        </p:spPr>
        <p:txBody>
          <a:bodyPr>
            <a:normAutofit/>
          </a:bodyPr>
          <a:lstStyle/>
          <a:p>
            <a:pPr lvl="1">
              <a:lnSpc>
                <a:spcPct val="120000"/>
              </a:lnSpc>
            </a:pPr>
            <a:r>
              <a:rPr lang="nl-NL" sz="2400" dirty="0">
                <a:solidFill>
                  <a:srgbClr val="472B05"/>
                </a:solidFill>
                <a:latin typeface="Roboto regular"/>
                <a:cs typeface="Roboto regular"/>
              </a:rPr>
              <a:t>Psalm 73</a:t>
            </a:r>
          </a:p>
          <a:p>
            <a:pPr marL="914400" lvl="2" indent="0">
              <a:lnSpc>
                <a:spcPct val="120000"/>
              </a:lnSpc>
              <a:buNone/>
            </a:pPr>
            <a:r>
              <a:rPr lang="nl-NL" sz="1900" baseline="30000" dirty="0">
                <a:solidFill>
                  <a:srgbClr val="996633"/>
                </a:solidFill>
                <a:latin typeface="Roboto regular"/>
                <a:cs typeface="Roboto regular"/>
              </a:rPr>
              <a:t>25</a:t>
            </a:r>
            <a:r>
              <a:rPr lang="nl-NL" sz="1900" dirty="0">
                <a:solidFill>
                  <a:srgbClr val="996633"/>
                </a:solidFill>
                <a:latin typeface="Roboto regular"/>
                <a:cs typeface="Roboto regular"/>
              </a:rPr>
              <a:t> Wie heb ik </a:t>
            </a:r>
            <a:r>
              <a:rPr lang="nl-NL" sz="1900" i="1" dirty="0">
                <a:solidFill>
                  <a:srgbClr val="996633"/>
                </a:solidFill>
                <a:latin typeface="Roboto regular"/>
                <a:cs typeface="Roboto regular"/>
              </a:rPr>
              <a:t>behalve U</a:t>
            </a:r>
            <a:r>
              <a:rPr lang="nl-NL" sz="1900" dirty="0">
                <a:solidFill>
                  <a:srgbClr val="996633"/>
                </a:solidFill>
                <a:latin typeface="Roboto regular"/>
                <a:cs typeface="Roboto regular"/>
              </a:rPr>
              <a:t> in de hemel?</a:t>
            </a:r>
            <a:br>
              <a:rPr lang="nl-NL" sz="1900" dirty="0">
                <a:solidFill>
                  <a:srgbClr val="996633"/>
                </a:solidFill>
                <a:latin typeface="Roboto regular"/>
                <a:cs typeface="Roboto regular"/>
              </a:rPr>
            </a:br>
            <a:r>
              <a:rPr lang="nl-NL" sz="1900" dirty="0">
                <a:solidFill>
                  <a:srgbClr val="996633"/>
                </a:solidFill>
                <a:latin typeface="Roboto regular"/>
                <a:cs typeface="Roboto regular"/>
              </a:rPr>
              <a:t>Naast U vind ik nergens vreugde in op de aarde.</a:t>
            </a:r>
            <a:br>
              <a:rPr lang="nl-NL" sz="1900" dirty="0">
                <a:solidFill>
                  <a:srgbClr val="996633"/>
                </a:solidFill>
                <a:latin typeface="Roboto regular"/>
                <a:cs typeface="Roboto regular"/>
              </a:rPr>
            </a:br>
            <a:r>
              <a:rPr lang="nl-NL" sz="1900" baseline="30000" dirty="0">
                <a:solidFill>
                  <a:srgbClr val="996633"/>
                </a:solidFill>
                <a:latin typeface="Roboto regular"/>
                <a:cs typeface="Roboto regular"/>
              </a:rPr>
              <a:t>26</a:t>
            </a:r>
            <a:r>
              <a:rPr lang="nl-NL" sz="1900" dirty="0">
                <a:solidFill>
                  <a:srgbClr val="996633"/>
                </a:solidFill>
                <a:latin typeface="Roboto regular"/>
                <a:cs typeface="Roboto regular"/>
              </a:rPr>
              <a:t> Bezwijkt mijn lichaam en mijn hart,</a:t>
            </a:r>
            <a:br>
              <a:rPr lang="nl-NL" sz="1900" dirty="0">
                <a:solidFill>
                  <a:srgbClr val="996633"/>
                </a:solidFill>
                <a:latin typeface="Roboto regular"/>
                <a:cs typeface="Roboto regular"/>
              </a:rPr>
            </a:br>
            <a:r>
              <a:rPr lang="nl-NL" sz="1900" dirty="0">
                <a:solidFill>
                  <a:srgbClr val="996633"/>
                </a:solidFill>
                <a:latin typeface="Roboto regular"/>
                <a:cs typeface="Roboto regular"/>
              </a:rPr>
              <a:t>dan is God de rots van mijn hart</a:t>
            </a:r>
            <a:br>
              <a:rPr lang="nl-NL" sz="1900" dirty="0">
                <a:solidFill>
                  <a:srgbClr val="996633"/>
                </a:solidFill>
                <a:latin typeface="Roboto regular"/>
                <a:cs typeface="Roboto regular"/>
              </a:rPr>
            </a:br>
            <a:r>
              <a:rPr lang="nl-NL" sz="1900" dirty="0">
                <a:solidFill>
                  <a:srgbClr val="996633"/>
                </a:solidFill>
                <a:latin typeface="Roboto regular"/>
                <a:cs typeface="Roboto regular"/>
              </a:rPr>
              <a:t>en voor eeuwig mijn deel.</a:t>
            </a:r>
          </a:p>
          <a:p>
            <a:pPr lvl="1">
              <a:lnSpc>
                <a:spcPct val="120000"/>
              </a:lnSpc>
            </a:pPr>
            <a:r>
              <a:rPr lang="nl-NL" sz="2400" dirty="0">
                <a:solidFill>
                  <a:srgbClr val="472B05"/>
                </a:solidFill>
                <a:latin typeface="Roboto regular"/>
                <a:cs typeface="Roboto regular"/>
              </a:rPr>
              <a:t>korte terugblik op vorige keer</a:t>
            </a:r>
          </a:p>
          <a:p>
            <a:pPr lvl="1">
              <a:lnSpc>
                <a:spcPct val="120000"/>
              </a:lnSpc>
            </a:pPr>
            <a:r>
              <a:rPr lang="nl-NL" sz="2400" dirty="0">
                <a:solidFill>
                  <a:srgbClr val="472B05"/>
                </a:solidFill>
                <a:latin typeface="Roboto regular"/>
                <a:cs typeface="Roboto regular"/>
              </a:rPr>
              <a:t>andere aanpak</a:t>
            </a:r>
          </a:p>
          <a:p>
            <a:pPr lvl="2">
              <a:lnSpc>
                <a:spcPct val="120000"/>
              </a:lnSpc>
            </a:pPr>
            <a:endParaRPr lang="nl-NL" sz="1900" dirty="0">
              <a:solidFill>
                <a:srgbClr val="472B05"/>
              </a:solidFill>
              <a:latin typeface="Roboto regular"/>
              <a:cs typeface="Roboto regular"/>
            </a:endParaRPr>
          </a:p>
          <a:p>
            <a:pPr>
              <a:lnSpc>
                <a:spcPct val="120000"/>
              </a:lnSpc>
            </a:pPr>
            <a:endParaRPr lang="nl-NL" sz="2300" dirty="0">
              <a:solidFill>
                <a:srgbClr val="472B05"/>
              </a:solidFill>
              <a:latin typeface="Roboto regular"/>
              <a:cs typeface="Roboto regular"/>
            </a:endParaRPr>
          </a:p>
          <a:p>
            <a:pPr>
              <a:lnSpc>
                <a:spcPct val="120000"/>
              </a:lnSpc>
            </a:pPr>
            <a:endParaRPr lang="nl-NL" sz="2200" dirty="0">
              <a:solidFill>
                <a:srgbClr val="472B05"/>
              </a:solidFill>
              <a:latin typeface="Roboto regular"/>
              <a:cs typeface="Roboto regular"/>
            </a:endParaRPr>
          </a:p>
          <a:p>
            <a:pPr lvl="1">
              <a:lnSpc>
                <a:spcPct val="120000"/>
              </a:lnSpc>
            </a:pPr>
            <a:endParaRPr lang="nl-NL" sz="2300" dirty="0">
              <a:latin typeface="Roboto regular"/>
              <a:cs typeface="Roboto regular"/>
            </a:endParaRPr>
          </a:p>
          <a:p>
            <a:pPr>
              <a:lnSpc>
                <a:spcPct val="120000"/>
              </a:lnSpc>
            </a:pPr>
            <a:endParaRPr lang="nl-NL" sz="2300" dirty="0">
              <a:solidFill>
                <a:srgbClr val="472B05"/>
              </a:solidFill>
              <a:latin typeface="Roboto regular"/>
              <a:cs typeface="Roboto regular"/>
            </a:endParaRPr>
          </a:p>
          <a:p>
            <a:pPr marL="0" indent="0">
              <a:lnSpc>
                <a:spcPct val="120000"/>
              </a:lnSpc>
              <a:buNone/>
            </a:pPr>
            <a:endParaRPr lang="nl-NL" sz="2300" dirty="0">
              <a:solidFill>
                <a:srgbClr val="472B05"/>
              </a:solidFill>
              <a:latin typeface="Roboto regular"/>
              <a:cs typeface="Roboto regular"/>
            </a:endParaRPr>
          </a:p>
        </p:txBody>
      </p:sp>
      <p:pic>
        <p:nvPicPr>
          <p:cNvPr id="4" name="Afbeelding 3"/>
          <p:cNvPicPr>
            <a:picLocks noChangeAspect="1"/>
          </p:cNvPicPr>
          <p:nvPr/>
        </p:nvPicPr>
        <p:blipFill>
          <a:blip r:embed="rId2"/>
          <a:stretch>
            <a:fillRect/>
          </a:stretch>
        </p:blipFill>
        <p:spPr>
          <a:xfrm>
            <a:off x="7036687" y="2514600"/>
            <a:ext cx="1802513" cy="27432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560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472B05"/>
                </a:solidFill>
                <a:latin typeface="Roboto Regular"/>
                <a:cs typeface="Roboto Regular"/>
              </a:rPr>
              <a:t>Inleiding</a:t>
            </a:r>
            <a:endParaRPr lang="nl-NL" dirty="0">
              <a:latin typeface="Roboto Regular"/>
              <a:cs typeface="Roboto Regular"/>
            </a:endParaRPr>
          </a:p>
        </p:txBody>
      </p:sp>
      <p:sp>
        <p:nvSpPr>
          <p:cNvPr id="3" name="Tijdelijke aanduiding voor inhoud 2"/>
          <p:cNvSpPr>
            <a:spLocks noGrp="1"/>
          </p:cNvSpPr>
          <p:nvPr>
            <p:ph idx="1"/>
          </p:nvPr>
        </p:nvSpPr>
        <p:spPr>
          <a:xfrm>
            <a:off x="457200" y="1441098"/>
            <a:ext cx="8229600" cy="4525963"/>
          </a:xfrm>
        </p:spPr>
        <p:txBody>
          <a:bodyPr>
            <a:normAutofit/>
          </a:bodyPr>
          <a:lstStyle/>
          <a:p>
            <a:pPr lvl="1">
              <a:lnSpc>
                <a:spcPct val="120000"/>
              </a:lnSpc>
            </a:pPr>
            <a:r>
              <a:rPr lang="nl-NL" sz="2400" dirty="0" smtClean="0">
                <a:solidFill>
                  <a:srgbClr val="472B05"/>
                </a:solidFill>
                <a:latin typeface="Roboto Regular"/>
                <a:cs typeface="Roboto Regular"/>
              </a:rPr>
              <a:t>Hand 13: uitzending van Paulus en </a:t>
            </a:r>
            <a:r>
              <a:rPr lang="nl-NL" sz="2400" dirty="0" err="1" smtClean="0">
                <a:solidFill>
                  <a:srgbClr val="472B05"/>
                </a:solidFill>
                <a:latin typeface="Roboto Regular"/>
                <a:cs typeface="Roboto Regular"/>
              </a:rPr>
              <a:t>Barnabas</a:t>
            </a:r>
            <a:endParaRPr lang="nl-NL" sz="2400" dirty="0" smtClean="0">
              <a:solidFill>
                <a:srgbClr val="472B05"/>
              </a:solidFill>
              <a:latin typeface="Roboto Regular"/>
              <a:cs typeface="Roboto Regular"/>
            </a:endParaRPr>
          </a:p>
          <a:p>
            <a:pPr lvl="1">
              <a:lnSpc>
                <a:spcPct val="120000"/>
              </a:lnSpc>
            </a:pPr>
            <a:r>
              <a:rPr lang="nl-NL" sz="2400" dirty="0" smtClean="0">
                <a:solidFill>
                  <a:srgbClr val="472B05"/>
                </a:solidFill>
                <a:latin typeface="Roboto Regular"/>
                <a:cs typeface="Roboto Regular"/>
              </a:rPr>
              <a:t>Paulus’ 1</a:t>
            </a:r>
            <a:r>
              <a:rPr lang="nl-NL" sz="2400" baseline="30000" dirty="0" smtClean="0">
                <a:solidFill>
                  <a:srgbClr val="472B05"/>
                </a:solidFill>
                <a:latin typeface="Roboto Regular"/>
                <a:cs typeface="Roboto Regular"/>
              </a:rPr>
              <a:t>e</a:t>
            </a:r>
            <a:r>
              <a:rPr lang="nl-NL" sz="2400" dirty="0" smtClean="0">
                <a:solidFill>
                  <a:srgbClr val="472B05"/>
                </a:solidFill>
                <a:latin typeface="Roboto Regular"/>
                <a:cs typeface="Roboto Regular"/>
              </a:rPr>
              <a:t> zendingsreis begint</a:t>
            </a:r>
            <a:r>
              <a:rPr lang="nl-NL" sz="2400" dirty="0" smtClean="0">
                <a:solidFill>
                  <a:srgbClr val="472B05"/>
                </a:solidFill>
                <a:latin typeface="Roboto Regular"/>
                <a:cs typeface="Roboto Regular"/>
              </a:rPr>
              <a:t>!</a:t>
            </a:r>
            <a:endParaRPr lang="nl-NL" sz="2000" dirty="0"/>
          </a:p>
          <a:p>
            <a:pPr lvl="2">
              <a:lnSpc>
                <a:spcPct val="120000"/>
              </a:lnSpc>
            </a:pPr>
            <a:r>
              <a:rPr lang="nl-NL" sz="2000" dirty="0" smtClean="0">
                <a:solidFill>
                  <a:srgbClr val="472B05"/>
                </a:solidFill>
                <a:latin typeface="Roboto Regular"/>
                <a:cs typeface="Roboto Regular"/>
              </a:rPr>
              <a:t>eerst </a:t>
            </a:r>
            <a:r>
              <a:rPr lang="nl-NL" sz="2000" dirty="0">
                <a:solidFill>
                  <a:srgbClr val="472B05"/>
                </a:solidFill>
                <a:latin typeface="Roboto Regular"/>
                <a:cs typeface="Roboto Regular"/>
              </a:rPr>
              <a:t>de Jood en dan de </a:t>
            </a:r>
            <a:r>
              <a:rPr lang="nl-NL" sz="2000" dirty="0" smtClean="0">
                <a:solidFill>
                  <a:srgbClr val="472B05"/>
                </a:solidFill>
                <a:latin typeface="Roboto Regular"/>
                <a:cs typeface="Roboto Regular"/>
              </a:rPr>
              <a:t>Griek</a:t>
            </a:r>
          </a:p>
          <a:p>
            <a:pPr lvl="2">
              <a:lnSpc>
                <a:spcPct val="120000"/>
              </a:lnSpc>
            </a:pPr>
            <a:r>
              <a:rPr lang="nl-NL" sz="2000" dirty="0" smtClean="0">
                <a:solidFill>
                  <a:srgbClr val="472B05"/>
                </a:solidFill>
                <a:latin typeface="Roboto Regular"/>
                <a:cs typeface="Roboto Regular"/>
              </a:rPr>
              <a:t>veel tegenstand</a:t>
            </a:r>
          </a:p>
          <a:p>
            <a:pPr lvl="2">
              <a:lnSpc>
                <a:spcPct val="120000"/>
              </a:lnSpc>
            </a:pPr>
            <a:r>
              <a:rPr lang="nl-NL" sz="2000" dirty="0" smtClean="0">
                <a:solidFill>
                  <a:srgbClr val="472B05"/>
                </a:solidFill>
                <a:latin typeface="Roboto Regular"/>
                <a:cs typeface="Roboto Regular"/>
              </a:rPr>
              <a:t>gemeentestichting</a:t>
            </a:r>
            <a:endParaRPr lang="nl-NL" sz="2000" dirty="0">
              <a:solidFill>
                <a:srgbClr val="472B05"/>
              </a:solidFill>
              <a:latin typeface="Roboto Regular"/>
              <a:cs typeface="Roboto Regular"/>
            </a:endParaRPr>
          </a:p>
          <a:p>
            <a:pPr lvl="2">
              <a:lnSpc>
                <a:spcPct val="120000"/>
              </a:lnSpc>
            </a:pPr>
            <a:endParaRPr lang="nl-NL" sz="1900" dirty="0">
              <a:solidFill>
                <a:srgbClr val="472B05"/>
              </a:solidFill>
              <a:latin typeface="Roboto Regular"/>
              <a:cs typeface="Roboto Regular"/>
            </a:endParaRPr>
          </a:p>
          <a:p>
            <a:pPr>
              <a:lnSpc>
                <a:spcPct val="120000"/>
              </a:lnSpc>
            </a:pPr>
            <a:endParaRPr lang="nl-NL" sz="2300" dirty="0">
              <a:solidFill>
                <a:srgbClr val="472B05"/>
              </a:solidFill>
              <a:latin typeface="Roboto Regular"/>
              <a:cs typeface="Roboto Regular"/>
            </a:endParaRPr>
          </a:p>
          <a:p>
            <a:pPr>
              <a:lnSpc>
                <a:spcPct val="120000"/>
              </a:lnSpc>
            </a:pPr>
            <a:endParaRPr lang="nl-NL" sz="2200" dirty="0">
              <a:solidFill>
                <a:srgbClr val="472B05"/>
              </a:solidFill>
              <a:latin typeface="Roboto Regular"/>
              <a:cs typeface="Roboto Regular"/>
            </a:endParaRPr>
          </a:p>
          <a:p>
            <a:pPr lvl="1">
              <a:lnSpc>
                <a:spcPct val="120000"/>
              </a:lnSpc>
            </a:pPr>
            <a:endParaRPr lang="nl-NL" sz="2300" dirty="0"/>
          </a:p>
          <a:p>
            <a:pPr>
              <a:lnSpc>
                <a:spcPct val="120000"/>
              </a:lnSpc>
            </a:pPr>
            <a:endParaRPr lang="nl-NL" sz="2300" dirty="0">
              <a:solidFill>
                <a:srgbClr val="472B05"/>
              </a:solidFill>
              <a:latin typeface="Roboto Regular"/>
              <a:cs typeface="Roboto Regular"/>
            </a:endParaRPr>
          </a:p>
          <a:p>
            <a:pPr marL="0" indent="0">
              <a:lnSpc>
                <a:spcPct val="120000"/>
              </a:lnSpc>
              <a:buNone/>
            </a:pPr>
            <a:endParaRPr lang="nl-NL" sz="2300" dirty="0">
              <a:solidFill>
                <a:srgbClr val="472B05"/>
              </a:solidFill>
              <a:latin typeface="Roboto regular"/>
              <a:cs typeface="Roboto regular"/>
            </a:endParaRPr>
          </a:p>
        </p:txBody>
      </p:sp>
    </p:spTree>
    <p:extLst>
      <p:ext uri="{BB962C8B-B14F-4D97-AF65-F5344CB8AC3E}">
        <p14:creationId xmlns:p14="http://schemas.microsoft.com/office/powerpoint/2010/main" val="3128029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Timeline-Pauls-1st-and-2nd-Missionary-Journey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6551"/>
          </a:xfrm>
          <a:prstGeom prst="rect">
            <a:avLst/>
          </a:prstGeom>
        </p:spPr>
      </p:pic>
      <p:sp>
        <p:nvSpPr>
          <p:cNvPr id="6" name="Rechthoek 5"/>
          <p:cNvSpPr/>
          <p:nvPr/>
        </p:nvSpPr>
        <p:spPr>
          <a:xfrm>
            <a:off x="1676400" y="0"/>
            <a:ext cx="4572000" cy="369332"/>
          </a:xfrm>
          <a:prstGeom prst="rect">
            <a:avLst/>
          </a:prstGeom>
        </p:spPr>
        <p:txBody>
          <a:bodyPr>
            <a:spAutoFit/>
          </a:bodyPr>
          <a:lstStyle/>
          <a:p>
            <a:r>
              <a:rPr lang="nl-NL" dirty="0" smtClean="0">
                <a:hlinkClick r:id="rId3"/>
              </a:rPr>
              <a:t>Interactieve kaart</a:t>
            </a:r>
            <a:r>
              <a:rPr lang="nl-NL" dirty="0" smtClean="0"/>
              <a:t> </a:t>
            </a:r>
            <a:endParaRPr lang="nl-NL" dirty="0"/>
          </a:p>
        </p:txBody>
      </p:sp>
    </p:spTree>
    <p:extLst>
      <p:ext uri="{BB962C8B-B14F-4D97-AF65-F5344CB8AC3E}">
        <p14:creationId xmlns:p14="http://schemas.microsoft.com/office/powerpoint/2010/main" val="8611119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472B05"/>
                </a:solidFill>
                <a:latin typeface="Roboto Regular"/>
                <a:cs typeface="Roboto Regular"/>
              </a:rPr>
              <a:t>Lezen Hand. 14:8-20</a:t>
            </a:r>
            <a:endParaRPr lang="nl-NL" dirty="0">
              <a:latin typeface="Roboto Regular"/>
              <a:cs typeface="Roboto Regular"/>
            </a:endParaRPr>
          </a:p>
        </p:txBody>
      </p:sp>
      <p:sp>
        <p:nvSpPr>
          <p:cNvPr id="3" name="Tijdelijke aanduiding voor inhoud 2"/>
          <p:cNvSpPr>
            <a:spLocks noGrp="1"/>
          </p:cNvSpPr>
          <p:nvPr>
            <p:ph idx="1"/>
          </p:nvPr>
        </p:nvSpPr>
        <p:spPr>
          <a:xfrm>
            <a:off x="457200" y="1605140"/>
            <a:ext cx="8229600" cy="4525963"/>
          </a:xfrm>
        </p:spPr>
        <p:txBody>
          <a:bodyPr>
            <a:normAutofit/>
          </a:bodyPr>
          <a:lstStyle/>
          <a:p>
            <a:pPr marL="0" indent="0">
              <a:lnSpc>
                <a:spcPct val="120000"/>
              </a:lnSpc>
              <a:buNone/>
            </a:pPr>
            <a:endParaRPr lang="nl-NL" sz="1000" u="sng" dirty="0" smtClean="0">
              <a:solidFill>
                <a:srgbClr val="472B05"/>
              </a:solidFill>
              <a:latin typeface="Roboto Regular"/>
              <a:cs typeface="Roboto Regular"/>
            </a:endParaRPr>
          </a:p>
          <a:p>
            <a:pPr marL="0" indent="0">
              <a:lnSpc>
                <a:spcPct val="120000"/>
              </a:lnSpc>
              <a:buNone/>
            </a:pPr>
            <a:r>
              <a:rPr lang="nl-NL" sz="2400" u="sng" dirty="0" smtClean="0">
                <a:solidFill>
                  <a:srgbClr val="472B05"/>
                </a:solidFill>
                <a:latin typeface="Roboto Regular"/>
                <a:cs typeface="Roboto Regular"/>
              </a:rPr>
              <a:t>vers 15:</a:t>
            </a:r>
            <a:endParaRPr lang="nl-NL" sz="2400" u="sng" dirty="0" smtClean="0">
              <a:latin typeface="Roboto regular"/>
              <a:cs typeface="Roboto regular"/>
            </a:endParaRPr>
          </a:p>
          <a:p>
            <a:pPr marL="400050" lvl="1" indent="0">
              <a:lnSpc>
                <a:spcPct val="120000"/>
              </a:lnSpc>
              <a:buNone/>
            </a:pPr>
            <a:r>
              <a:rPr lang="nl-NL" sz="2400" dirty="0">
                <a:solidFill>
                  <a:srgbClr val="472B05"/>
                </a:solidFill>
                <a:latin typeface="Roboto Regular"/>
                <a:cs typeface="Roboto Regular"/>
              </a:rPr>
              <a:t>“Mannen, waarom doet u dit? Ook wij zijn mensen net zoals u, en wij verkondigen u </a:t>
            </a:r>
            <a:r>
              <a:rPr lang="nl-NL" sz="2400" i="1" dirty="0">
                <a:solidFill>
                  <a:srgbClr val="472B05"/>
                </a:solidFill>
                <a:latin typeface="Roboto Regular"/>
                <a:cs typeface="Roboto Regular"/>
              </a:rPr>
              <a:t>juist</a:t>
            </a:r>
            <a:r>
              <a:rPr lang="nl-NL" sz="2400" dirty="0">
                <a:solidFill>
                  <a:srgbClr val="472B05"/>
                </a:solidFill>
                <a:latin typeface="Roboto Regular"/>
                <a:cs typeface="Roboto Regular"/>
              </a:rPr>
              <a:t> dat u zich van deze zinloze </a:t>
            </a:r>
            <a:r>
              <a:rPr lang="nl-NL" sz="2400" i="1" dirty="0">
                <a:solidFill>
                  <a:srgbClr val="472B05"/>
                </a:solidFill>
                <a:latin typeface="Roboto Regular"/>
                <a:cs typeface="Roboto Regular"/>
              </a:rPr>
              <a:t>dingen</a:t>
            </a:r>
            <a:r>
              <a:rPr lang="nl-NL" sz="2400" dirty="0">
                <a:solidFill>
                  <a:srgbClr val="472B05"/>
                </a:solidFill>
                <a:latin typeface="Roboto Regular"/>
                <a:cs typeface="Roboto Regular"/>
              </a:rPr>
              <a:t> moet bekeren tot de levende God, Die de hemel, de aarde, de zee en alles wat erin is, gemaakt heeft.”</a:t>
            </a:r>
          </a:p>
          <a:p>
            <a:pPr marL="0" indent="0">
              <a:lnSpc>
                <a:spcPct val="120000"/>
              </a:lnSpc>
              <a:buNone/>
            </a:pPr>
            <a:r>
              <a:rPr lang="nl-NL" sz="2400" dirty="0">
                <a:solidFill>
                  <a:srgbClr val="472B05"/>
                </a:solidFill>
                <a:latin typeface="Roboto Regular"/>
                <a:cs typeface="Roboto Regular"/>
              </a:rPr>
              <a:t> </a:t>
            </a:r>
          </a:p>
          <a:p>
            <a:pPr marL="0" indent="0">
              <a:lnSpc>
                <a:spcPct val="120000"/>
              </a:lnSpc>
              <a:buNone/>
            </a:pPr>
            <a:endParaRPr lang="nl-NL" sz="2300" dirty="0">
              <a:solidFill>
                <a:srgbClr val="472B05"/>
              </a:solidFill>
              <a:latin typeface="Roboto regular"/>
              <a:cs typeface="Roboto regular"/>
            </a:endParaRPr>
          </a:p>
        </p:txBody>
      </p:sp>
    </p:spTree>
    <p:extLst>
      <p:ext uri="{BB962C8B-B14F-4D97-AF65-F5344CB8AC3E}">
        <p14:creationId xmlns:p14="http://schemas.microsoft.com/office/powerpoint/2010/main" val="2681017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472B05"/>
                </a:solidFill>
                <a:latin typeface="Roboto Regular"/>
                <a:cs typeface="Roboto Regular"/>
              </a:rPr>
              <a:t>1. Wat zijn afgoden?</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200" dirty="0" smtClean="0">
                <a:solidFill>
                  <a:srgbClr val="472B05"/>
                </a:solidFill>
                <a:latin typeface="Roboto Regular"/>
                <a:cs typeface="Roboto Regular"/>
              </a:rPr>
              <a:t>Voorbeelden</a:t>
            </a:r>
            <a:endParaRPr lang="nl-NL" sz="2200" dirty="0">
              <a:solidFill>
                <a:srgbClr val="472B05"/>
              </a:solidFill>
              <a:latin typeface="Roboto Regular"/>
              <a:cs typeface="Roboto Regular"/>
            </a:endParaRPr>
          </a:p>
          <a:p>
            <a:pPr>
              <a:lnSpc>
                <a:spcPct val="120000"/>
              </a:lnSpc>
            </a:pPr>
            <a:r>
              <a:rPr lang="nl-NL" sz="2200" dirty="0">
                <a:solidFill>
                  <a:srgbClr val="472B05"/>
                </a:solidFill>
                <a:latin typeface="Roboto Regular"/>
                <a:cs typeface="Roboto Regular"/>
              </a:rPr>
              <a:t>“Alles wat belangrijker voor je is dan God, alles wat je hart en verbeelding meer in beslag neemt dan God, alles wat je zoekt om ervan te ontvangen wat alleen God kan geven.</a:t>
            </a:r>
            <a:r>
              <a:rPr lang="nl-NL" sz="2200" dirty="0">
                <a:solidFill>
                  <a:srgbClr val="472B05"/>
                </a:solidFill>
                <a:latin typeface="Roboto Regular"/>
                <a:cs typeface="Roboto Regular"/>
              </a:rPr>
              <a:t>” (Tim Keller)</a:t>
            </a:r>
          </a:p>
          <a:p>
            <a:pPr>
              <a:lnSpc>
                <a:spcPct val="120000"/>
              </a:lnSpc>
            </a:pPr>
            <a:r>
              <a:rPr lang="nl-NL" sz="2200" dirty="0">
                <a:solidFill>
                  <a:srgbClr val="472B05"/>
                </a:solidFill>
                <a:latin typeface="Roboto Regular"/>
                <a:cs typeface="Roboto Regular"/>
              </a:rPr>
              <a:t>“Een afgod is datgene waar je je toevlucht zoekt voordat je naar God gaat.”</a:t>
            </a:r>
          </a:p>
          <a:p>
            <a:pPr>
              <a:lnSpc>
                <a:spcPct val="120000"/>
              </a:lnSpc>
            </a:pPr>
            <a:r>
              <a:rPr lang="nl-NL" sz="2200" dirty="0">
                <a:solidFill>
                  <a:srgbClr val="472B05"/>
                </a:solidFill>
                <a:latin typeface="Roboto Regular"/>
                <a:cs typeface="Roboto Regular"/>
              </a:rPr>
              <a:t>Het </a:t>
            </a:r>
            <a:r>
              <a:rPr lang="nl-NL" sz="2200" dirty="0">
                <a:solidFill>
                  <a:srgbClr val="472B05"/>
                </a:solidFill>
                <a:latin typeface="Roboto Regular"/>
                <a:cs typeface="Roboto Regular"/>
              </a:rPr>
              <a:t>schepsel wordt geëerd </a:t>
            </a:r>
            <a:r>
              <a:rPr lang="nl-NL" sz="2200" dirty="0" err="1">
                <a:solidFill>
                  <a:srgbClr val="472B05"/>
                </a:solidFill>
                <a:latin typeface="Roboto Regular"/>
                <a:cs typeface="Roboto Regular"/>
              </a:rPr>
              <a:t>ipv</a:t>
            </a:r>
            <a:r>
              <a:rPr lang="nl-NL" sz="2200" dirty="0">
                <a:solidFill>
                  <a:srgbClr val="472B05"/>
                </a:solidFill>
                <a:latin typeface="Roboto Regular"/>
                <a:cs typeface="Roboto Regular"/>
              </a:rPr>
              <a:t> de </a:t>
            </a:r>
            <a:r>
              <a:rPr lang="nl-NL" sz="2200" dirty="0">
                <a:solidFill>
                  <a:srgbClr val="472B05"/>
                </a:solidFill>
                <a:latin typeface="Roboto Regular"/>
                <a:cs typeface="Roboto Regular"/>
              </a:rPr>
              <a:t>Schepper! (</a:t>
            </a:r>
            <a:r>
              <a:rPr lang="nl-NL" sz="2200" dirty="0" err="1">
                <a:solidFill>
                  <a:srgbClr val="472B05"/>
                </a:solidFill>
                <a:latin typeface="Roboto Regular"/>
                <a:cs typeface="Roboto Regular"/>
              </a:rPr>
              <a:t>Rom</a:t>
            </a:r>
            <a:r>
              <a:rPr lang="nl-NL" sz="2200" dirty="0">
                <a:solidFill>
                  <a:srgbClr val="472B05"/>
                </a:solidFill>
                <a:latin typeface="Roboto Regular"/>
                <a:cs typeface="Roboto Regular"/>
              </a:rPr>
              <a:t> 1:23, 25)</a:t>
            </a:r>
          </a:p>
          <a:p>
            <a:pPr>
              <a:lnSpc>
                <a:spcPct val="120000"/>
              </a:lnSpc>
            </a:pPr>
            <a:endParaRPr lang="nl-NL" sz="2200" dirty="0" smtClean="0">
              <a:solidFill>
                <a:srgbClr val="472B05"/>
              </a:solidFill>
              <a:latin typeface="Roboto Regular"/>
              <a:cs typeface="Roboto Regular"/>
            </a:endParaRPr>
          </a:p>
          <a:p>
            <a:pPr>
              <a:lnSpc>
                <a:spcPct val="120000"/>
              </a:lnSpc>
            </a:pPr>
            <a:endParaRPr lang="nl-NL" sz="2200" dirty="0">
              <a:solidFill>
                <a:srgbClr val="472B05"/>
              </a:solidFill>
              <a:latin typeface="Roboto Regular"/>
              <a:cs typeface="Roboto Regular"/>
            </a:endParaRPr>
          </a:p>
          <a:p>
            <a:pPr lvl="1">
              <a:lnSpc>
                <a:spcPct val="120000"/>
              </a:lnSpc>
            </a:pPr>
            <a:endParaRPr lang="nl-NL" sz="2200" dirty="0" smtClean="0"/>
          </a:p>
          <a:p>
            <a:pPr>
              <a:lnSpc>
                <a:spcPct val="120000"/>
              </a:lnSpc>
            </a:pPr>
            <a:endParaRPr lang="nl-NL" sz="2200" dirty="0">
              <a:solidFill>
                <a:srgbClr val="472B05"/>
              </a:solidFill>
              <a:latin typeface="Roboto Regular"/>
              <a:cs typeface="Roboto Regular"/>
            </a:endParaRPr>
          </a:p>
        </p:txBody>
      </p:sp>
    </p:spTree>
    <p:extLst>
      <p:ext uri="{BB962C8B-B14F-4D97-AF65-F5344CB8AC3E}">
        <p14:creationId xmlns:p14="http://schemas.microsoft.com/office/powerpoint/2010/main" val="2135150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472B05"/>
                </a:solidFill>
                <a:latin typeface="Roboto Regular"/>
                <a:cs typeface="Roboto Regular"/>
              </a:rPr>
              <a:t>1. Wat zijn afgoden?</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300" dirty="0" smtClean="0">
                <a:solidFill>
                  <a:srgbClr val="472B05"/>
                </a:solidFill>
                <a:latin typeface="Roboto Regular"/>
                <a:cs typeface="Roboto Regular"/>
              </a:rPr>
              <a:t>God wordt afgedankt </a:t>
            </a:r>
            <a:r>
              <a:rPr lang="nl-NL" sz="2300" dirty="0" smtClean="0">
                <a:solidFill>
                  <a:srgbClr val="472B05"/>
                </a:solidFill>
                <a:latin typeface="Roboto Regular"/>
                <a:cs typeface="Roboto Regular"/>
              </a:rPr>
              <a:t>en </a:t>
            </a:r>
            <a:r>
              <a:rPr lang="nl-NL" sz="2300" dirty="0" smtClean="0">
                <a:solidFill>
                  <a:srgbClr val="472B05"/>
                </a:solidFill>
                <a:latin typeface="Roboto Regular"/>
                <a:cs typeface="Roboto Regular"/>
              </a:rPr>
              <a:t>ingeruild.</a:t>
            </a:r>
          </a:p>
          <a:p>
            <a:pPr>
              <a:lnSpc>
                <a:spcPct val="120000"/>
              </a:lnSpc>
            </a:pPr>
            <a:endParaRPr lang="nl-NL" sz="2200" dirty="0" smtClean="0">
              <a:solidFill>
                <a:srgbClr val="472B05"/>
              </a:solidFill>
              <a:latin typeface="Roboto Regular"/>
              <a:cs typeface="Roboto Regular"/>
            </a:endParaRPr>
          </a:p>
          <a:p>
            <a:pPr marL="857250" lvl="2" indent="0">
              <a:lnSpc>
                <a:spcPct val="120000"/>
              </a:lnSpc>
              <a:buNone/>
            </a:pPr>
            <a:r>
              <a:rPr lang="nl-NL" sz="2200" dirty="0">
                <a:solidFill>
                  <a:srgbClr val="472B05"/>
                </a:solidFill>
                <a:latin typeface="Roboto Regular"/>
                <a:cs typeface="Roboto Regular"/>
              </a:rPr>
              <a:t>Want </a:t>
            </a:r>
            <a:r>
              <a:rPr lang="nl-NL" sz="2200" dirty="0">
                <a:solidFill>
                  <a:srgbClr val="472B05"/>
                </a:solidFill>
                <a:latin typeface="Roboto Regular"/>
                <a:cs typeface="Roboto Regular"/>
              </a:rPr>
              <a:t>Mijn volk heeft een dubbel kwaad gedaan:</a:t>
            </a:r>
            <a:br>
              <a:rPr lang="nl-NL" sz="2200" dirty="0">
                <a:solidFill>
                  <a:srgbClr val="472B05"/>
                </a:solidFill>
                <a:latin typeface="Roboto Regular"/>
                <a:cs typeface="Roboto Regular"/>
              </a:rPr>
            </a:br>
            <a:r>
              <a:rPr lang="nl-NL" sz="2200" dirty="0">
                <a:solidFill>
                  <a:srgbClr val="472B05"/>
                </a:solidFill>
                <a:latin typeface="Roboto Regular"/>
                <a:cs typeface="Roboto Regular"/>
              </a:rPr>
              <a:t>Mij, de bron van levend water,</a:t>
            </a:r>
            <a:br>
              <a:rPr lang="nl-NL" sz="2200" dirty="0">
                <a:solidFill>
                  <a:srgbClr val="472B05"/>
                </a:solidFill>
                <a:latin typeface="Roboto Regular"/>
                <a:cs typeface="Roboto Regular"/>
              </a:rPr>
            </a:br>
            <a:r>
              <a:rPr lang="nl-NL" sz="2200" dirty="0">
                <a:solidFill>
                  <a:srgbClr val="472B05"/>
                </a:solidFill>
                <a:latin typeface="Roboto Regular"/>
                <a:cs typeface="Roboto Regular"/>
              </a:rPr>
              <a:t>hebben zij verlaten,</a:t>
            </a:r>
            <a:br>
              <a:rPr lang="nl-NL" sz="2200" dirty="0">
                <a:solidFill>
                  <a:srgbClr val="472B05"/>
                </a:solidFill>
                <a:latin typeface="Roboto Regular"/>
                <a:cs typeface="Roboto Regular"/>
              </a:rPr>
            </a:br>
            <a:r>
              <a:rPr lang="nl-NL" sz="2200" dirty="0">
                <a:solidFill>
                  <a:srgbClr val="472B05"/>
                </a:solidFill>
                <a:latin typeface="Roboto Regular"/>
                <a:cs typeface="Roboto Regular"/>
              </a:rPr>
              <a:t>om zich bakken uit te hakken,</a:t>
            </a:r>
            <a:br>
              <a:rPr lang="nl-NL" sz="2200" dirty="0">
                <a:solidFill>
                  <a:srgbClr val="472B05"/>
                </a:solidFill>
                <a:latin typeface="Roboto Regular"/>
                <a:cs typeface="Roboto Regular"/>
              </a:rPr>
            </a:br>
            <a:r>
              <a:rPr lang="nl-NL" sz="2200" dirty="0">
                <a:solidFill>
                  <a:srgbClr val="472B05"/>
                </a:solidFill>
                <a:latin typeface="Roboto Regular"/>
                <a:cs typeface="Roboto Regular"/>
              </a:rPr>
              <a:t>lekkende bakken,</a:t>
            </a:r>
            <a:br>
              <a:rPr lang="nl-NL" sz="2200" dirty="0">
                <a:solidFill>
                  <a:srgbClr val="472B05"/>
                </a:solidFill>
                <a:latin typeface="Roboto Regular"/>
                <a:cs typeface="Roboto Regular"/>
              </a:rPr>
            </a:br>
            <a:r>
              <a:rPr lang="nl-NL" sz="2200" dirty="0">
                <a:solidFill>
                  <a:srgbClr val="472B05"/>
                </a:solidFill>
                <a:latin typeface="Roboto Regular"/>
                <a:cs typeface="Roboto Regular"/>
              </a:rPr>
              <a:t>die geen water houden</a:t>
            </a:r>
            <a:r>
              <a:rPr lang="nl-NL" sz="2200" dirty="0">
                <a:solidFill>
                  <a:srgbClr val="472B05"/>
                </a:solidFill>
                <a:latin typeface="Roboto Regular"/>
                <a:cs typeface="Roboto Regular"/>
              </a:rPr>
              <a:t>. (Jeremia 2:13)</a:t>
            </a:r>
            <a:endParaRPr lang="nl-NL" sz="2200" dirty="0">
              <a:solidFill>
                <a:srgbClr val="472B05"/>
              </a:solidFill>
              <a:latin typeface="Roboto Regular"/>
              <a:cs typeface="Roboto Regular"/>
            </a:endParaRPr>
          </a:p>
          <a:p>
            <a:pPr marL="0" indent="0">
              <a:lnSpc>
                <a:spcPct val="120000"/>
              </a:lnSpc>
              <a:buNone/>
            </a:pPr>
            <a:endParaRPr lang="nl-NL" sz="2300" dirty="0" smtClean="0">
              <a:solidFill>
                <a:srgbClr val="472B05"/>
              </a:solidFill>
              <a:latin typeface="Roboto Regular"/>
              <a:cs typeface="Roboto Regular"/>
            </a:endParaRPr>
          </a:p>
          <a:p>
            <a:pPr>
              <a:lnSpc>
                <a:spcPct val="120000"/>
              </a:lnSpc>
            </a:pPr>
            <a:endParaRPr lang="nl-NL" sz="2200" dirty="0">
              <a:solidFill>
                <a:srgbClr val="472B05"/>
              </a:solidFill>
              <a:latin typeface="Roboto Regular"/>
              <a:cs typeface="Roboto Regular"/>
            </a:endParaRPr>
          </a:p>
          <a:p>
            <a:pPr lvl="1">
              <a:lnSpc>
                <a:spcPct val="120000"/>
              </a:lnSpc>
            </a:pPr>
            <a:endParaRPr lang="nl-NL" sz="2300" dirty="0" smtClean="0"/>
          </a:p>
          <a:p>
            <a:pPr>
              <a:lnSpc>
                <a:spcPct val="120000"/>
              </a:lnSpc>
            </a:pPr>
            <a:endParaRPr lang="nl-NL" sz="2300" dirty="0">
              <a:solidFill>
                <a:srgbClr val="472B05"/>
              </a:solidFill>
              <a:latin typeface="Roboto Regular"/>
              <a:cs typeface="Roboto Regular"/>
            </a:endParaRPr>
          </a:p>
        </p:txBody>
      </p:sp>
    </p:spTree>
    <p:extLst>
      <p:ext uri="{BB962C8B-B14F-4D97-AF65-F5344CB8AC3E}">
        <p14:creationId xmlns:p14="http://schemas.microsoft.com/office/powerpoint/2010/main" val="3367763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472B05"/>
                </a:solidFill>
                <a:latin typeface="Roboto Regular"/>
                <a:cs typeface="Roboto Regular"/>
              </a:rPr>
              <a:t>1. Wat zijn afgoden?</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300" dirty="0">
                <a:solidFill>
                  <a:srgbClr val="472B05"/>
                </a:solidFill>
                <a:latin typeface="Roboto Regular"/>
                <a:cs typeface="Roboto Regular"/>
              </a:rPr>
              <a:t>Elke cultuur heeft zijn eigen afgoden.</a:t>
            </a:r>
          </a:p>
          <a:p>
            <a:pPr>
              <a:lnSpc>
                <a:spcPct val="120000"/>
              </a:lnSpc>
            </a:pPr>
            <a:r>
              <a:rPr lang="nl-NL" sz="2300" dirty="0">
                <a:solidFill>
                  <a:srgbClr val="472B05"/>
                </a:solidFill>
                <a:latin typeface="Roboto Regular"/>
                <a:cs typeface="Roboto Regular"/>
              </a:rPr>
              <a:t>Je hebt </a:t>
            </a:r>
            <a:r>
              <a:rPr lang="nl-NL" sz="2300" i="1" dirty="0">
                <a:solidFill>
                  <a:srgbClr val="472B05"/>
                </a:solidFill>
                <a:latin typeface="Roboto Regular"/>
                <a:cs typeface="Roboto Regular"/>
              </a:rPr>
              <a:t>traditionele </a:t>
            </a:r>
            <a:r>
              <a:rPr lang="nl-NL" sz="2300" dirty="0">
                <a:solidFill>
                  <a:srgbClr val="472B05"/>
                </a:solidFill>
                <a:latin typeface="Roboto Regular"/>
                <a:cs typeface="Roboto Regular"/>
              </a:rPr>
              <a:t>afgoden (beelden, tempels</a:t>
            </a:r>
            <a:r>
              <a:rPr lang="nl-NL" sz="2300" dirty="0" smtClean="0">
                <a:solidFill>
                  <a:srgbClr val="472B05"/>
                </a:solidFill>
                <a:latin typeface="Roboto Regular"/>
                <a:cs typeface="Roboto Regular"/>
              </a:rPr>
              <a:t>, rituelen)</a:t>
            </a:r>
          </a:p>
          <a:p>
            <a:pPr marL="0" indent="0">
              <a:lnSpc>
                <a:spcPct val="120000"/>
              </a:lnSpc>
              <a:buNone/>
            </a:pPr>
            <a:r>
              <a:rPr lang="nl-NL" sz="2300" dirty="0" smtClean="0">
                <a:solidFill>
                  <a:srgbClr val="472B05"/>
                </a:solidFill>
                <a:latin typeface="Roboto Regular"/>
                <a:cs typeface="Roboto Regular"/>
              </a:rPr>
              <a:t>	</a:t>
            </a:r>
            <a:r>
              <a:rPr lang="nl-NL" sz="2300" dirty="0" smtClean="0">
                <a:solidFill>
                  <a:srgbClr val="472B05"/>
                </a:solidFill>
                <a:latin typeface="Roboto Regular"/>
                <a:cs typeface="Roboto Regular"/>
              </a:rPr>
              <a:t>	en </a:t>
            </a:r>
            <a:r>
              <a:rPr lang="nl-NL" sz="2300" i="1" dirty="0" smtClean="0">
                <a:solidFill>
                  <a:srgbClr val="472B05"/>
                </a:solidFill>
                <a:latin typeface="Roboto Regular"/>
                <a:cs typeface="Roboto Regular"/>
              </a:rPr>
              <a:t>moderne </a:t>
            </a:r>
            <a:r>
              <a:rPr lang="nl-NL" sz="2300" dirty="0" smtClean="0">
                <a:solidFill>
                  <a:srgbClr val="472B05"/>
                </a:solidFill>
                <a:latin typeface="Roboto Regular"/>
                <a:cs typeface="Roboto Regular"/>
              </a:rPr>
              <a:t>afgoden (meer verinnerlijkt).</a:t>
            </a:r>
            <a:endParaRPr lang="nl-NL" sz="2300" dirty="0" smtClean="0">
              <a:solidFill>
                <a:srgbClr val="472B05"/>
              </a:solidFill>
              <a:latin typeface="Roboto Regular"/>
              <a:cs typeface="Roboto Regular"/>
            </a:endParaRPr>
          </a:p>
          <a:p>
            <a:pPr>
              <a:lnSpc>
                <a:spcPct val="120000"/>
              </a:lnSpc>
            </a:pPr>
            <a:r>
              <a:rPr lang="nl-NL" sz="2300" dirty="0" smtClean="0">
                <a:solidFill>
                  <a:srgbClr val="472B05"/>
                </a:solidFill>
                <a:latin typeface="Roboto Regular"/>
                <a:cs typeface="Roboto Regular"/>
              </a:rPr>
              <a:t>De Grieks-Romeinse cultuur had een scala aan goden. </a:t>
            </a:r>
          </a:p>
          <a:p>
            <a:pPr>
              <a:lnSpc>
                <a:spcPct val="120000"/>
              </a:lnSpc>
            </a:pPr>
            <a:endParaRPr lang="nl-NL" sz="2300" dirty="0">
              <a:solidFill>
                <a:srgbClr val="472B05"/>
              </a:solidFill>
              <a:latin typeface="Roboto Regular"/>
              <a:cs typeface="Roboto Regular"/>
            </a:endParaRPr>
          </a:p>
          <a:p>
            <a:pPr marL="0" lvl="1" indent="0">
              <a:lnSpc>
                <a:spcPct val="120000"/>
              </a:lnSpc>
              <a:buNone/>
            </a:pPr>
            <a:r>
              <a:rPr lang="nl-NL" sz="2300" dirty="0">
                <a:solidFill>
                  <a:srgbClr val="472B05"/>
                </a:solidFill>
                <a:latin typeface="Roboto Regular"/>
                <a:cs typeface="Roboto Regular"/>
              </a:rPr>
              <a:t>“Afgoderij is onvermijdelijk. Er moet iets zijn waar je verbeelding zich mee vult, waar je hart zich aan hecht en waarop je hoop zich vestigt.” </a:t>
            </a:r>
            <a:r>
              <a:rPr lang="nl-NL" sz="2300" dirty="0">
                <a:solidFill>
                  <a:srgbClr val="472B05"/>
                </a:solidFill>
                <a:latin typeface="Roboto Regular"/>
                <a:cs typeface="Roboto Regular"/>
              </a:rPr>
              <a:t>(Keller)</a:t>
            </a:r>
            <a:endParaRPr lang="nl-NL" sz="2300" dirty="0">
              <a:solidFill>
                <a:srgbClr val="472B05"/>
              </a:solidFill>
              <a:latin typeface="Roboto Regular"/>
              <a:cs typeface="Roboto Regular"/>
            </a:endParaRPr>
          </a:p>
          <a:p>
            <a:pPr>
              <a:lnSpc>
                <a:spcPct val="120000"/>
              </a:lnSpc>
            </a:pPr>
            <a:endParaRPr lang="nl-NL" sz="2300" dirty="0">
              <a:solidFill>
                <a:srgbClr val="472B05"/>
              </a:solidFill>
              <a:latin typeface="Roboto Regular"/>
              <a:cs typeface="Roboto Regular"/>
            </a:endParaRPr>
          </a:p>
        </p:txBody>
      </p:sp>
    </p:spTree>
    <p:extLst>
      <p:ext uri="{BB962C8B-B14F-4D97-AF65-F5344CB8AC3E}">
        <p14:creationId xmlns:p14="http://schemas.microsoft.com/office/powerpoint/2010/main" val="2771925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472B05"/>
                </a:solidFill>
                <a:latin typeface="Roboto Regular"/>
                <a:cs typeface="Roboto Regular"/>
              </a:rPr>
              <a:t>2</a:t>
            </a:r>
            <a:r>
              <a:rPr lang="nl-NL" dirty="0" smtClean="0">
                <a:solidFill>
                  <a:srgbClr val="472B05"/>
                </a:solidFill>
                <a:latin typeface="Roboto Regular"/>
                <a:cs typeface="Roboto Regular"/>
              </a:rPr>
              <a:t>. Waarom maken mensen afgoden?</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300" dirty="0" smtClean="0">
                <a:solidFill>
                  <a:srgbClr val="472B05"/>
                </a:solidFill>
                <a:latin typeface="Roboto Regular"/>
                <a:cs typeface="Roboto Regular"/>
              </a:rPr>
              <a:t>Alle mensen zoeken </a:t>
            </a:r>
            <a:r>
              <a:rPr lang="nl-NL" sz="2300" b="1" dirty="0" smtClean="0">
                <a:solidFill>
                  <a:srgbClr val="472B05"/>
                </a:solidFill>
                <a:latin typeface="Roboto Regular"/>
                <a:cs typeface="Roboto Regular"/>
              </a:rPr>
              <a:t>houvast</a:t>
            </a:r>
            <a:r>
              <a:rPr lang="nl-NL" sz="2300" dirty="0" smtClean="0">
                <a:solidFill>
                  <a:srgbClr val="472B05"/>
                </a:solidFill>
                <a:latin typeface="Roboto Regular"/>
                <a:cs typeface="Roboto Regular"/>
              </a:rPr>
              <a:t> (of vervulling, zekerheid, geluk, veiligheid, redding).</a:t>
            </a:r>
          </a:p>
          <a:p>
            <a:pPr>
              <a:lnSpc>
                <a:spcPct val="120000"/>
              </a:lnSpc>
            </a:pPr>
            <a:r>
              <a:rPr lang="nl-NL" sz="2300" dirty="0" smtClean="0">
                <a:solidFill>
                  <a:srgbClr val="472B05"/>
                </a:solidFill>
                <a:latin typeface="Roboto Regular"/>
                <a:cs typeface="Roboto Regular"/>
              </a:rPr>
              <a:t>Waarom zoeken ze dat dan niet bij God?</a:t>
            </a:r>
            <a:endParaRPr lang="nl-NL" sz="2300" dirty="0" smtClean="0">
              <a:solidFill>
                <a:srgbClr val="472B05"/>
              </a:solidFill>
              <a:latin typeface="Roboto Regular"/>
              <a:cs typeface="Roboto Regular"/>
            </a:endParaRPr>
          </a:p>
          <a:p>
            <a:pPr lvl="1">
              <a:lnSpc>
                <a:spcPct val="120000"/>
              </a:lnSpc>
            </a:pPr>
            <a:r>
              <a:rPr lang="nl-NL" sz="2100" dirty="0" smtClean="0">
                <a:solidFill>
                  <a:srgbClr val="472B05"/>
                </a:solidFill>
                <a:latin typeface="Roboto Regular"/>
                <a:cs typeface="Roboto Regular"/>
              </a:rPr>
              <a:t>Uit </a:t>
            </a:r>
            <a:r>
              <a:rPr lang="nl-NL" sz="2100" i="1" dirty="0" smtClean="0">
                <a:solidFill>
                  <a:srgbClr val="472B05"/>
                </a:solidFill>
                <a:latin typeface="Roboto Regular"/>
                <a:cs typeface="Roboto Regular"/>
              </a:rPr>
              <a:t>onwetendheid</a:t>
            </a:r>
            <a:r>
              <a:rPr lang="nl-NL" sz="2100" dirty="0" smtClean="0">
                <a:solidFill>
                  <a:srgbClr val="472B05"/>
                </a:solidFill>
                <a:latin typeface="Roboto Regular"/>
                <a:cs typeface="Roboto Regular"/>
              </a:rPr>
              <a:t>: blind voor Gods </a:t>
            </a:r>
            <a:r>
              <a:rPr lang="nl-NL" sz="2100" dirty="0" smtClean="0">
                <a:solidFill>
                  <a:srgbClr val="472B05"/>
                </a:solidFill>
                <a:latin typeface="Roboto Regular"/>
                <a:cs typeface="Roboto Regular"/>
              </a:rPr>
              <a:t>goede karakter.</a:t>
            </a:r>
            <a:endParaRPr lang="nl-NL" sz="2100" dirty="0" smtClean="0">
              <a:solidFill>
                <a:srgbClr val="472B05"/>
              </a:solidFill>
              <a:latin typeface="Roboto Regular"/>
              <a:cs typeface="Roboto Regular"/>
            </a:endParaRPr>
          </a:p>
          <a:p>
            <a:pPr lvl="1">
              <a:lnSpc>
                <a:spcPct val="120000"/>
              </a:lnSpc>
            </a:pPr>
            <a:r>
              <a:rPr lang="nl-NL" sz="2100" i="1" dirty="0">
                <a:solidFill>
                  <a:srgbClr val="472B05"/>
                </a:solidFill>
                <a:latin typeface="Roboto Regular"/>
                <a:cs typeface="Roboto Regular"/>
              </a:rPr>
              <a:t>Bedrogen </a:t>
            </a:r>
            <a:r>
              <a:rPr lang="nl-NL" sz="2100" dirty="0">
                <a:solidFill>
                  <a:srgbClr val="472B05"/>
                </a:solidFill>
                <a:latin typeface="Roboto Regular"/>
                <a:cs typeface="Roboto Regular"/>
              </a:rPr>
              <a:t>door bedrieglijke en </a:t>
            </a:r>
            <a:r>
              <a:rPr lang="nl-NL" sz="2100" dirty="0" smtClean="0">
                <a:solidFill>
                  <a:srgbClr val="472B05"/>
                </a:solidFill>
                <a:latin typeface="Roboto Regular"/>
                <a:cs typeface="Roboto Regular"/>
              </a:rPr>
              <a:t>verleidelijke, lege </a:t>
            </a:r>
            <a:r>
              <a:rPr lang="nl-NL" sz="2100" i="1" dirty="0" smtClean="0">
                <a:solidFill>
                  <a:srgbClr val="472B05"/>
                </a:solidFill>
                <a:latin typeface="Roboto Regular"/>
                <a:cs typeface="Roboto Regular"/>
              </a:rPr>
              <a:t>beloften</a:t>
            </a:r>
            <a:r>
              <a:rPr lang="nl-NL" sz="2100" dirty="0">
                <a:solidFill>
                  <a:srgbClr val="472B05"/>
                </a:solidFill>
                <a:latin typeface="Roboto Regular"/>
                <a:cs typeface="Roboto Regular"/>
              </a:rPr>
              <a:t>.</a:t>
            </a:r>
          </a:p>
          <a:p>
            <a:pPr lvl="1">
              <a:lnSpc>
                <a:spcPct val="120000"/>
              </a:lnSpc>
            </a:pPr>
            <a:r>
              <a:rPr lang="nl-NL" sz="2100" dirty="0" smtClean="0">
                <a:solidFill>
                  <a:srgbClr val="472B05"/>
                </a:solidFill>
                <a:latin typeface="Roboto Regular"/>
                <a:cs typeface="Roboto Regular"/>
              </a:rPr>
              <a:t>Uit </a:t>
            </a:r>
            <a:r>
              <a:rPr lang="nl-NL" sz="2100" dirty="0" smtClean="0">
                <a:solidFill>
                  <a:srgbClr val="472B05"/>
                </a:solidFill>
                <a:latin typeface="Roboto Regular"/>
                <a:cs typeface="Roboto Regular"/>
              </a:rPr>
              <a:t>trotse </a:t>
            </a:r>
            <a:r>
              <a:rPr lang="nl-NL" sz="2100" i="1" dirty="0" smtClean="0">
                <a:solidFill>
                  <a:srgbClr val="472B05"/>
                </a:solidFill>
                <a:latin typeface="Roboto Regular"/>
                <a:cs typeface="Roboto Regular"/>
              </a:rPr>
              <a:t>opstandigheid</a:t>
            </a:r>
            <a:r>
              <a:rPr lang="nl-NL" sz="2100" dirty="0" smtClean="0">
                <a:solidFill>
                  <a:srgbClr val="472B05"/>
                </a:solidFill>
                <a:latin typeface="Roboto Regular"/>
                <a:cs typeface="Roboto Regular"/>
              </a:rPr>
              <a:t>: we </a:t>
            </a:r>
            <a:r>
              <a:rPr lang="nl-NL" sz="2100" i="1" dirty="0" smtClean="0">
                <a:solidFill>
                  <a:srgbClr val="472B05"/>
                </a:solidFill>
                <a:latin typeface="Roboto Regular"/>
                <a:cs typeface="Roboto Regular"/>
              </a:rPr>
              <a:t>willen </a:t>
            </a:r>
            <a:r>
              <a:rPr lang="nl-NL" sz="2100" dirty="0" smtClean="0">
                <a:solidFill>
                  <a:srgbClr val="472B05"/>
                </a:solidFill>
                <a:latin typeface="Roboto Regular"/>
                <a:cs typeface="Roboto Regular"/>
              </a:rPr>
              <a:t>niet afhankelijk zijn van </a:t>
            </a:r>
            <a:r>
              <a:rPr lang="nl-NL" sz="2100" dirty="0" smtClean="0">
                <a:solidFill>
                  <a:srgbClr val="472B05"/>
                </a:solidFill>
                <a:latin typeface="Roboto Regular"/>
                <a:cs typeface="Roboto Regular"/>
              </a:rPr>
              <a:t>God!</a:t>
            </a:r>
            <a:endParaRPr lang="nl-NL" sz="2100" dirty="0">
              <a:solidFill>
                <a:srgbClr val="472B05"/>
              </a:solidFill>
              <a:latin typeface="Roboto Regular"/>
              <a:cs typeface="Roboto Regular"/>
            </a:endParaRPr>
          </a:p>
          <a:p>
            <a:pPr marL="457200" lvl="1" indent="0">
              <a:lnSpc>
                <a:spcPct val="120000"/>
              </a:lnSpc>
              <a:buNone/>
            </a:pPr>
            <a:r>
              <a:rPr lang="nl-NL" sz="2100" b="1" dirty="0" smtClean="0">
                <a:solidFill>
                  <a:srgbClr val="472B05"/>
                </a:solidFill>
                <a:latin typeface="Roboto Regular"/>
                <a:cs typeface="Roboto Regular"/>
              </a:rPr>
              <a:t>			Genesis 3!!</a:t>
            </a:r>
            <a:endParaRPr lang="nl-NL" sz="2100" b="1" dirty="0">
              <a:solidFill>
                <a:srgbClr val="472B05"/>
              </a:solidFill>
              <a:latin typeface="Roboto Regular"/>
              <a:cs typeface="Roboto Regular"/>
            </a:endParaRPr>
          </a:p>
          <a:p>
            <a:pPr>
              <a:lnSpc>
                <a:spcPct val="120000"/>
              </a:lnSpc>
            </a:pPr>
            <a:endParaRPr lang="nl-NL" sz="2300" dirty="0">
              <a:solidFill>
                <a:srgbClr val="472B05"/>
              </a:solidFill>
              <a:latin typeface="Roboto Regular"/>
              <a:cs typeface="Roboto Regular"/>
            </a:endParaRPr>
          </a:p>
        </p:txBody>
      </p:sp>
    </p:spTree>
    <p:extLst>
      <p:ext uri="{BB962C8B-B14F-4D97-AF65-F5344CB8AC3E}">
        <p14:creationId xmlns:p14="http://schemas.microsoft.com/office/powerpoint/2010/main" val="2693819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isverslag">
  <a:themeElements>
    <a:clrScheme name="Lucht">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Reisverslag">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isverslag">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3261</TotalTime>
  <Words>939</Words>
  <Application>Microsoft Macintosh PowerPoint</Application>
  <PresentationFormat>Diavoorstelling (4:3)</PresentationFormat>
  <Paragraphs>142</Paragraphs>
  <Slides>17</Slides>
  <Notes>8</Notes>
  <HiddenSlides>0</HiddenSlides>
  <MMClips>0</MMClips>
  <ScaleCrop>false</ScaleCrop>
  <HeadingPairs>
    <vt:vector size="4" baseType="variant">
      <vt:variant>
        <vt:lpstr>Thema</vt:lpstr>
      </vt:variant>
      <vt:variant>
        <vt:i4>3</vt:i4>
      </vt:variant>
      <vt:variant>
        <vt:lpstr>Diatitels</vt:lpstr>
      </vt:variant>
      <vt:variant>
        <vt:i4>17</vt:i4>
      </vt:variant>
    </vt:vector>
  </HeadingPairs>
  <TitlesOfParts>
    <vt:vector size="20" baseType="lpstr">
      <vt:lpstr>1_Office-thema</vt:lpstr>
      <vt:lpstr>2_Office-thema</vt:lpstr>
      <vt:lpstr>Reisverslag</vt:lpstr>
      <vt:lpstr>PowerPoint-presentatie</vt:lpstr>
      <vt:lpstr>Inleiding</vt:lpstr>
      <vt:lpstr>Inleiding</vt:lpstr>
      <vt:lpstr>PowerPoint-presentatie</vt:lpstr>
      <vt:lpstr>Lezen Hand. 14:8-20</vt:lpstr>
      <vt:lpstr>1. Wat zijn afgoden?</vt:lpstr>
      <vt:lpstr>1. Wat zijn afgoden?</vt:lpstr>
      <vt:lpstr>1. Wat zijn afgoden?</vt:lpstr>
      <vt:lpstr>2. Waarom maken mensen afgoden?</vt:lpstr>
      <vt:lpstr>3. Wat zijn de afgoden in onze cultuur en in ons leven?</vt:lpstr>
      <vt:lpstr>3. Wat zijn de afgoden in onze cultuur en in ons leven?</vt:lpstr>
      <vt:lpstr>4. Hoe kun je loskomen van je afgoden?</vt:lpstr>
      <vt:lpstr>4. Hoe kun je loskomen van je afgoden?</vt:lpstr>
      <vt:lpstr>PowerPoint-presentatie</vt:lpstr>
      <vt:lpstr>PowerPoint-presentatie</vt:lpstr>
      <vt:lpstr>PowerPoint-presentatie</vt:lpstr>
      <vt:lpstr>Toepassing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Gerrit van Valen</dc:creator>
  <cp:lastModifiedBy>Gerrit van Valen</cp:lastModifiedBy>
  <cp:revision>317</cp:revision>
  <dcterms:created xsi:type="dcterms:W3CDTF">2017-09-30T13:52:41Z</dcterms:created>
  <dcterms:modified xsi:type="dcterms:W3CDTF">2018-03-15T16:16:14Z</dcterms:modified>
</cp:coreProperties>
</file>